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81" r:id="rId3"/>
    <p:sldId id="284" r:id="rId4"/>
    <p:sldId id="285" r:id="rId5"/>
    <p:sldId id="286" r:id="rId6"/>
    <p:sldId id="287" r:id="rId7"/>
    <p:sldId id="28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7972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6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42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00324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964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0811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445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311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723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227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275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49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8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409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0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68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23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6611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A6FC0B6-AF0A-4603-A2DA-A14F319FEB9E}"/>
              </a:ext>
            </a:extLst>
          </p:cNvPr>
          <p:cNvSpPr/>
          <p:nvPr/>
        </p:nvSpPr>
        <p:spPr>
          <a:xfrm>
            <a:off x="1095737" y="817945"/>
            <a:ext cx="10000526" cy="2739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Testing –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Inforce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 each policy form from issue to termination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Section 3.7 of ASOP 24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 save work, but only if sure tests would pass</a:t>
            </a:r>
          </a:p>
          <a:p>
            <a:pPr marL="34290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Combine actual past experience with future projections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078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A6FC0B6-AF0A-4603-A2DA-A14F319FEB9E}"/>
              </a:ext>
            </a:extLst>
          </p:cNvPr>
          <p:cNvSpPr/>
          <p:nvPr/>
        </p:nvSpPr>
        <p:spPr>
          <a:xfrm>
            <a:off x="1095737" y="817945"/>
            <a:ext cx="10000526" cy="6770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Testing –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Inforce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Keep past history</a:t>
            </a:r>
          </a:p>
          <a:p>
            <a:pPr marL="34290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Straightforward to capture actual premiums, benefits, commissions</a:t>
            </a:r>
          </a:p>
          <a:p>
            <a:pPr marL="34290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Often use assumed investment earned rate, tax rate, and expense assumptions to calculate investment earnings, taxes, and other expenses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A3A9CBC-0BE6-4AC2-B762-246E8C3C96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843534"/>
              </p:ext>
            </p:extLst>
          </p:nvPr>
        </p:nvGraphicFramePr>
        <p:xfrm>
          <a:off x="1307939" y="2280640"/>
          <a:ext cx="8966522" cy="14265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7898">
                  <a:extLst>
                    <a:ext uri="{9D8B030D-6E8A-4147-A177-3AD203B41FA5}">
                      <a16:colId xmlns:a16="http://schemas.microsoft.com/office/drawing/2014/main" val="4288291677"/>
                    </a:ext>
                  </a:extLst>
                </a:gridCol>
                <a:gridCol w="1005246">
                  <a:extLst>
                    <a:ext uri="{9D8B030D-6E8A-4147-A177-3AD203B41FA5}">
                      <a16:colId xmlns:a16="http://schemas.microsoft.com/office/drawing/2014/main" val="1612403193"/>
                    </a:ext>
                  </a:extLst>
                </a:gridCol>
                <a:gridCol w="1196768">
                  <a:extLst>
                    <a:ext uri="{9D8B030D-6E8A-4147-A177-3AD203B41FA5}">
                      <a16:colId xmlns:a16="http://schemas.microsoft.com/office/drawing/2014/main" val="340574409"/>
                    </a:ext>
                  </a:extLst>
                </a:gridCol>
                <a:gridCol w="921637">
                  <a:extLst>
                    <a:ext uri="{9D8B030D-6E8A-4147-A177-3AD203B41FA5}">
                      <a16:colId xmlns:a16="http://schemas.microsoft.com/office/drawing/2014/main" val="3893707755"/>
                    </a:ext>
                  </a:extLst>
                </a:gridCol>
                <a:gridCol w="1353290">
                  <a:extLst>
                    <a:ext uri="{9D8B030D-6E8A-4147-A177-3AD203B41FA5}">
                      <a16:colId xmlns:a16="http://schemas.microsoft.com/office/drawing/2014/main" val="3647988243"/>
                    </a:ext>
                  </a:extLst>
                </a:gridCol>
                <a:gridCol w="1012052">
                  <a:extLst>
                    <a:ext uri="{9D8B030D-6E8A-4147-A177-3AD203B41FA5}">
                      <a16:colId xmlns:a16="http://schemas.microsoft.com/office/drawing/2014/main" val="4290624919"/>
                    </a:ext>
                  </a:extLst>
                </a:gridCol>
                <a:gridCol w="699978">
                  <a:extLst>
                    <a:ext uri="{9D8B030D-6E8A-4147-A177-3AD203B41FA5}">
                      <a16:colId xmlns:a16="http://schemas.microsoft.com/office/drawing/2014/main" val="1525795392"/>
                    </a:ext>
                  </a:extLst>
                </a:gridCol>
                <a:gridCol w="827335">
                  <a:extLst>
                    <a:ext uri="{9D8B030D-6E8A-4147-A177-3AD203B41FA5}">
                      <a16:colId xmlns:a16="http://schemas.microsoft.com/office/drawing/2014/main" val="127818316"/>
                    </a:ext>
                  </a:extLst>
                </a:gridCol>
                <a:gridCol w="1352318">
                  <a:extLst>
                    <a:ext uri="{9D8B030D-6E8A-4147-A177-3AD203B41FA5}">
                      <a16:colId xmlns:a16="http://schemas.microsoft.com/office/drawing/2014/main" val="2803304028"/>
                    </a:ext>
                  </a:extLst>
                </a:gridCol>
              </a:tblGrid>
              <a:tr h="7211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Year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Premium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Investment Earnings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Benefits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Commissions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Other Expenses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Taxes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Cash Flow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Accumulated Cash Flow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0300209"/>
                  </a:ext>
                </a:extLst>
              </a:tr>
              <a:tr h="4755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$7,550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235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142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2,500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1,000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(911)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5,054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5,054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8418027"/>
                  </a:ext>
                </a:extLst>
              </a:tr>
              <a:tr h="2297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$7,020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695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150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243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6,990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12,044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8871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4734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A6FC0B6-AF0A-4603-A2DA-A14F319FEB9E}"/>
              </a:ext>
            </a:extLst>
          </p:cNvPr>
          <p:cNvSpPr/>
          <p:nvPr/>
        </p:nvSpPr>
        <p:spPr>
          <a:xfrm>
            <a:off x="1095737" y="817945"/>
            <a:ext cx="10000526" cy="3235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Testing –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Inforce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Append Projection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Start with Block of </a:t>
            </a:r>
            <a:r>
              <a:rPr lang="en-US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Inforce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Policies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 forward as with new sales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Compare to Projected Cash Surrender Values</a:t>
            </a:r>
          </a:p>
          <a:p>
            <a:pPr marL="34290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Accumulated Cash Flow &gt; CSV after duration 15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809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A6FC0B6-AF0A-4603-A2DA-A14F319FEB9E}"/>
              </a:ext>
            </a:extLst>
          </p:cNvPr>
          <p:cNvSpPr/>
          <p:nvPr/>
        </p:nvSpPr>
        <p:spPr>
          <a:xfrm>
            <a:off x="1095737" y="817945"/>
            <a:ext cx="10000526" cy="5712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 Governance – Checklist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Managing input and output into a model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Ensuring data accuracy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Automation, eliminate manual processes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Static Validation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Reconcile policy count, amount in force, etc.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Validating inputs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Have they changed?</a:t>
            </a:r>
          </a:p>
          <a:p>
            <a:pPr marL="34290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Peer review – second set of eyes</a:t>
            </a:r>
          </a:p>
          <a:p>
            <a:pPr marL="34290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Dynamic Validation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764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A6FC0B6-AF0A-4603-A2DA-A14F319FEB9E}"/>
              </a:ext>
            </a:extLst>
          </p:cNvPr>
          <p:cNvSpPr/>
          <p:nvPr/>
        </p:nvSpPr>
        <p:spPr>
          <a:xfrm>
            <a:off x="1095737" y="817945"/>
            <a:ext cx="10000526" cy="5712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Difficult Situations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Experience getting worse, tests don’t pass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reduce scales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 need to be zero 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 make product uncompetitive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 illustrated scale has to be cut to zero, not currently payable scale</a:t>
            </a:r>
          </a:p>
          <a:p>
            <a:pPr marL="34290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Could be old UL block with high minimum guaranteed rates, interest rates have dropped</a:t>
            </a:r>
          </a:p>
          <a:p>
            <a:pPr marL="34290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Zero scales don’t have to be certified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843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A6FC0B6-AF0A-4603-A2DA-A14F319FEB9E}"/>
              </a:ext>
            </a:extLst>
          </p:cNvPr>
          <p:cNvSpPr/>
          <p:nvPr/>
        </p:nvSpPr>
        <p:spPr>
          <a:xfrm>
            <a:off x="1095737" y="817945"/>
            <a:ext cx="10000526" cy="4721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Difficult Situations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 needs major improvements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Acquired a block, couldn’t get documentation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Prior illustration actuary did subpar work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 fun to pick up any actuarial project with poor documentation</a:t>
            </a:r>
          </a:p>
          <a:p>
            <a:pPr marL="34290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Importance of documenting illustration actuary models with retirements common now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586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A6FC0B6-AF0A-4603-A2DA-A14F319FEB9E}"/>
              </a:ext>
            </a:extLst>
          </p:cNvPr>
          <p:cNvSpPr/>
          <p:nvPr/>
        </p:nvSpPr>
        <p:spPr>
          <a:xfrm>
            <a:off x="1095737" y="817945"/>
            <a:ext cx="10000526" cy="4226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Practice Note Questions 16.8 and 16.9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Practice notes not binding, but often helpful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Practice note says you can aggregate various assumptions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Aggregate issue years with varying sales mixes, experience, etc.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Experience studies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 credible or available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relevant experience from other business or industry data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141142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546</TotalTime>
  <Words>332</Words>
  <Application>Microsoft Office PowerPoint</Application>
  <PresentationFormat>Widescreen</PresentationFormat>
  <Paragraphs>85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Century Gothic</vt:lpstr>
      <vt:lpstr>Symbol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Rowley</dc:creator>
  <cp:lastModifiedBy>Mark Rowley</cp:lastModifiedBy>
  <cp:revision>22</cp:revision>
  <dcterms:created xsi:type="dcterms:W3CDTF">2020-08-20T18:43:49Z</dcterms:created>
  <dcterms:modified xsi:type="dcterms:W3CDTF">2021-03-31T14:12:02Z</dcterms:modified>
</cp:coreProperties>
</file>