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75" r:id="rId3"/>
    <p:sldId id="277" r:id="rId4"/>
    <p:sldId id="278" r:id="rId5"/>
    <p:sldId id="279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7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91EE7-5886-487D-B57E-2C8FD6505AF1}" type="datetimeFigureOut">
              <a:rPr lang="en-US" smtClean="0"/>
              <a:t>3/31/2021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122CB-70ED-408D-B0F7-504E0355C5B2}" type="slidenum">
              <a:rPr lang="en-US" smtClean="0"/>
              <a:t>‹#›</a:t>
            </a:fld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379721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91EE7-5886-487D-B57E-2C8FD6505AF1}" type="datetimeFigureOut">
              <a:rPr lang="en-US" smtClean="0"/>
              <a:t>3/31/2021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122CB-70ED-408D-B0F7-504E0355C5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866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91EE7-5886-487D-B57E-2C8FD6505AF1}" type="datetimeFigureOut">
              <a:rPr lang="en-US" smtClean="0"/>
              <a:t>3/31/2021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122CB-70ED-408D-B0F7-504E0355C5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43426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91EE7-5886-487D-B57E-2C8FD6505AF1}" type="datetimeFigureOut">
              <a:rPr lang="en-US" smtClean="0"/>
              <a:t>3/31/2021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122CB-70ED-408D-B0F7-504E0355C5B2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600324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91EE7-5886-487D-B57E-2C8FD6505AF1}" type="datetimeFigureOut">
              <a:rPr lang="en-US" smtClean="0"/>
              <a:t>3/31/2021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122CB-70ED-408D-B0F7-504E0355C5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296459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91EE7-5886-487D-B57E-2C8FD6505AF1}" type="datetimeFigureOut">
              <a:rPr lang="en-US" smtClean="0"/>
              <a:t>3/31/2021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122CB-70ED-408D-B0F7-504E0355C5B2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7081103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91EE7-5886-487D-B57E-2C8FD6505AF1}" type="datetimeFigureOut">
              <a:rPr lang="en-US" smtClean="0"/>
              <a:t>3/31/2021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122CB-70ED-408D-B0F7-504E0355C5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544588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91EE7-5886-487D-B57E-2C8FD6505AF1}" type="datetimeFigureOut">
              <a:rPr lang="en-US" smtClean="0"/>
              <a:t>3/31/2021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122CB-70ED-408D-B0F7-504E0355C5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433117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91EE7-5886-487D-B57E-2C8FD6505AF1}" type="datetimeFigureOut">
              <a:rPr lang="en-US" smtClean="0"/>
              <a:t>3/31/2021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122CB-70ED-408D-B0F7-504E0355C5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97234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91EE7-5886-487D-B57E-2C8FD6505AF1}" type="datetimeFigureOut">
              <a:rPr lang="en-US" smtClean="0"/>
              <a:t>3/31/2021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122CB-70ED-408D-B0F7-504E0355C5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02279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91EE7-5886-487D-B57E-2C8FD6505AF1}" type="datetimeFigureOut">
              <a:rPr lang="en-US" smtClean="0"/>
              <a:t>3/31/2021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122CB-70ED-408D-B0F7-504E0355C5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92751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91EE7-5886-487D-B57E-2C8FD6505AF1}" type="datetimeFigureOut">
              <a:rPr lang="en-US" smtClean="0"/>
              <a:t>3/31/2021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122CB-70ED-408D-B0F7-504E0355C5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0490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91EE7-5886-487D-B57E-2C8FD6505AF1}" type="datetimeFigureOut">
              <a:rPr lang="en-US" smtClean="0"/>
              <a:t>3/31/2021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122CB-70ED-408D-B0F7-504E0355C5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31899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91EE7-5886-487D-B57E-2C8FD6505AF1}" type="datetimeFigureOut">
              <a:rPr lang="en-US" smtClean="0"/>
              <a:t>3/31/2021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122CB-70ED-408D-B0F7-504E0355C5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94095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91EE7-5886-487D-B57E-2C8FD6505AF1}" type="datetimeFigureOut">
              <a:rPr lang="en-US" smtClean="0"/>
              <a:t>3/31/2021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122CB-70ED-408D-B0F7-504E0355C5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1408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91EE7-5886-487D-B57E-2C8FD6505AF1}" type="datetimeFigureOut">
              <a:rPr lang="en-US" smtClean="0"/>
              <a:t>3/31/2021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122CB-70ED-408D-B0F7-504E0355C5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56685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91EE7-5886-487D-B57E-2C8FD6505AF1}" type="datetimeFigureOut">
              <a:rPr lang="en-US" smtClean="0"/>
              <a:t>3/31/2021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122CB-70ED-408D-B0F7-504E0355C5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82319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FA691EE7-5886-487D-B57E-2C8FD6505AF1}" type="datetimeFigureOut">
              <a:rPr lang="en-US" smtClean="0"/>
              <a:t>3/31/2021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E10122CB-70ED-408D-B0F7-504E0355C5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866117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1A6FC0B6-AF0A-4603-A2DA-A14F319FEB9E}"/>
              </a:ext>
            </a:extLst>
          </p:cNvPr>
          <p:cNvSpPr/>
          <p:nvPr/>
        </p:nvSpPr>
        <p:spPr>
          <a:xfrm>
            <a:off x="1095737" y="817945"/>
            <a:ext cx="10000526" cy="64167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Assumption Governance…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Assumptions based on experience studies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Controls around studies – calculations accurate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Make proposal for how each assumption set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Independent review of the proposal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Centralized location for all documentation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Documenting impact of any assumption change</a:t>
            </a:r>
          </a:p>
          <a:p>
            <a:pPr marL="342900" marR="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endParaRPr lang="en-US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lv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	</a:t>
            </a:r>
          </a:p>
          <a:p>
            <a:pPr marL="800100" lvl="1" indent="-342900" algn="ctr">
              <a:lnSpc>
                <a:spcPct val="115000"/>
              </a:lnSpc>
              <a:buFont typeface="Symbol" panose="05050102010706020507" pitchFamily="18" charset="2"/>
              <a:buChar char=""/>
            </a:pPr>
            <a:endParaRPr lang="en-US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en-US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77706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1A6FC0B6-AF0A-4603-A2DA-A14F319FEB9E}"/>
              </a:ext>
            </a:extLst>
          </p:cNvPr>
          <p:cNvSpPr/>
          <p:nvPr/>
        </p:nvSpPr>
        <p:spPr>
          <a:xfrm>
            <a:off x="1095737" y="817945"/>
            <a:ext cx="10000526" cy="74785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Assumption </a:t>
            </a:r>
            <a:r>
              <a:rPr lang="en-US" sz="32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Settting</a:t>
            </a:r>
            <a:r>
              <a:rPr lang="en-US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…</a:t>
            </a:r>
            <a:r>
              <a:rPr lang="en-US" sz="32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Illus</a:t>
            </a:r>
            <a:r>
              <a:rPr lang="en-US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Act Testing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Investment Returns based on recent experience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Allocate investment income as done in practice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endParaRPr lang="en-US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Mortality &amp; persistency based on recent experience when credible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Professional judgment when not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endParaRPr lang="en-US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Direct sales expenses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Agent commissions, overrides, other direct compensation</a:t>
            </a:r>
          </a:p>
          <a:p>
            <a:pPr marL="342900" marR="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endParaRPr lang="en-US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lv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	</a:t>
            </a:r>
          </a:p>
          <a:p>
            <a:pPr marL="800100" lvl="1" indent="-342900" algn="ctr">
              <a:lnSpc>
                <a:spcPct val="115000"/>
              </a:lnSpc>
              <a:buFont typeface="Symbol" panose="05050102010706020507" pitchFamily="18" charset="2"/>
              <a:buChar char=""/>
            </a:pPr>
            <a:endParaRPr lang="en-US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en-US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80972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1A6FC0B6-AF0A-4603-A2DA-A14F319FEB9E}"/>
              </a:ext>
            </a:extLst>
          </p:cNvPr>
          <p:cNvSpPr/>
          <p:nvPr/>
        </p:nvSpPr>
        <p:spPr>
          <a:xfrm>
            <a:off x="1095737" y="817945"/>
            <a:ext cx="10000526" cy="62751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Assumption </a:t>
            </a:r>
            <a:r>
              <a:rPr lang="en-US" sz="32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Settting</a:t>
            </a:r>
            <a:r>
              <a:rPr lang="en-US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…</a:t>
            </a:r>
            <a:r>
              <a:rPr lang="en-US" sz="32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Illus</a:t>
            </a:r>
            <a:r>
              <a:rPr lang="en-US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Act Testing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All Other Expenses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Exclude direct sales expenses – no double counting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endParaRPr lang="en-US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Choices – fully allocated, marginally allocated, GRET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Fully allocated – expenses based on recent expense study</a:t>
            </a:r>
          </a:p>
          <a:p>
            <a:pPr marL="800100" lvl="1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Direct and indirect expenses.  </a:t>
            </a:r>
          </a:p>
          <a:p>
            <a:pPr marL="1257300" lvl="2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Direct – obvious way to allocate</a:t>
            </a:r>
          </a:p>
          <a:p>
            <a:pPr marL="1257300" lvl="2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Indirect – not as obvious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Marginally allocated – Fully allocated without Indirect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endParaRPr lang="en-US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en-US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50633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1A6FC0B6-AF0A-4603-A2DA-A14F319FEB9E}"/>
              </a:ext>
            </a:extLst>
          </p:cNvPr>
          <p:cNvSpPr/>
          <p:nvPr/>
        </p:nvSpPr>
        <p:spPr>
          <a:xfrm>
            <a:off x="1095737" y="817945"/>
            <a:ext cx="10000526" cy="52841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Assumption </a:t>
            </a:r>
            <a:r>
              <a:rPr lang="en-US" sz="32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Settting</a:t>
            </a:r>
            <a:r>
              <a:rPr lang="en-US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…</a:t>
            </a:r>
            <a:r>
              <a:rPr lang="en-US" sz="32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Illus</a:t>
            </a:r>
            <a:r>
              <a:rPr lang="en-US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Act Testing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GRET – Generally Recognized Expense Table – NAIC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Rules</a:t>
            </a:r>
          </a:p>
          <a:p>
            <a:pPr marL="800100" lvl="1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If no GRET exists, must use fully allocated</a:t>
            </a:r>
          </a:p>
          <a:p>
            <a:pPr marL="800100" lvl="1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If GRET exists, any of three methods</a:t>
            </a:r>
          </a:p>
          <a:p>
            <a:pPr marL="800100" lvl="1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Marginally allocated only if expenses as large as GRET</a:t>
            </a:r>
          </a:p>
          <a:p>
            <a:pPr marL="34290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Taxes</a:t>
            </a:r>
          </a:p>
          <a:p>
            <a:pPr marL="800100" lvl="1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FIT and other taxes</a:t>
            </a:r>
          </a:p>
          <a:p>
            <a:pPr marR="0" lv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endParaRPr lang="en-US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en-US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27102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1A6FC0B6-AF0A-4603-A2DA-A14F319FEB9E}"/>
              </a:ext>
            </a:extLst>
          </p:cNvPr>
          <p:cNvSpPr/>
          <p:nvPr/>
        </p:nvSpPr>
        <p:spPr>
          <a:xfrm>
            <a:off x="1095737" y="817945"/>
            <a:ext cx="10000526" cy="42930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Testing – New Sales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Test DCS – Self-Support and Lapse-Support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DCS and Assumptions come together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Compare Asset Shares to Cash Surrender Values (CSV)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Test until all policies gone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Accumulated Cash Flow &gt; CSV after duration 15</a:t>
            </a:r>
          </a:p>
          <a:p>
            <a:pPr marR="0" lv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endParaRPr lang="en-US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en-US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2389386"/>
      </p:ext>
    </p:extLst>
  </p:cSld>
  <p:clrMapOvr>
    <a:masterClrMapping/>
  </p:clrMapOvr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546</TotalTime>
  <Words>226</Words>
  <Application>Microsoft Office PowerPoint</Application>
  <PresentationFormat>Widescreen</PresentationFormat>
  <Paragraphs>44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Calibri</vt:lpstr>
      <vt:lpstr>Century Gothic</vt:lpstr>
      <vt:lpstr>Symbol</vt:lpstr>
      <vt:lpstr>Wingdings 3</vt:lpstr>
      <vt:lpstr>Slice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Mark Rowley</dc:creator>
  <cp:lastModifiedBy>Mark Rowley</cp:lastModifiedBy>
  <cp:revision>22</cp:revision>
  <dcterms:created xsi:type="dcterms:W3CDTF">2020-08-20T18:43:49Z</dcterms:created>
  <dcterms:modified xsi:type="dcterms:W3CDTF">2021-03-31T14:11:33Z</dcterms:modified>
</cp:coreProperties>
</file>