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3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97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4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032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6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81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5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1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2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2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7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0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6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3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691EE7-5886-487D-B57E-2C8FD6505AF1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1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5668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 of Policies…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Premiums come IN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Investment Income comes IN 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Death and Surrender benefits get paid OUT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Expenses get paid OUT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Taxes get paid OUT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Ignore reserves, not a cash item</a:t>
            </a:r>
          </a:p>
        </p:txBody>
      </p:sp>
    </p:spTree>
    <p:extLst>
      <p:ext uri="{BB962C8B-B14F-4D97-AF65-F5344CB8AC3E}">
        <p14:creationId xmlns:p14="http://schemas.microsoft.com/office/powerpoint/2010/main" val="1417770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FE5951-58A4-43A0-86AA-6440A7DF1B65}"/>
              </a:ext>
            </a:extLst>
          </p:cNvPr>
          <p:cNvSpPr/>
          <p:nvPr/>
        </p:nvSpPr>
        <p:spPr>
          <a:xfrm>
            <a:off x="1306396" y="515460"/>
            <a:ext cx="8981935" cy="5345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HOUR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LATER</a:t>
            </a:r>
            <a:endParaRPr lang="en-US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8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263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A1206C-FDE2-4DDB-B839-87533B971A90}"/>
              </a:ext>
            </a:extLst>
          </p:cNvPr>
          <p:cNvSpPr/>
          <p:nvPr/>
        </p:nvSpPr>
        <p:spPr>
          <a:xfrm>
            <a:off x="3603584" y="1011569"/>
            <a:ext cx="6096000" cy="47510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Illustrations: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5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</a:t>
            </a:r>
          </a:p>
          <a:p>
            <a:pPr marL="685800" indent="-6858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Force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4256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085590-3EFA-4BD4-9B8F-E9E533922685}"/>
              </a:ext>
            </a:extLst>
          </p:cNvPr>
          <p:cNvSpPr/>
          <p:nvPr/>
        </p:nvSpPr>
        <p:spPr>
          <a:xfrm>
            <a:off x="3460830" y="433439"/>
            <a:ext cx="7616142" cy="5552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of Professional Conduct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Qualification Standards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NAIC Model Illustration Regulation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ASOP 24, “Compliance with the NAIC Life Insurance Illustration Model Regulation”.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ASOP 12, “Risk Classification”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ASOP 23, “Data Quality”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ASOP 41, “Actuarial Communications”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ASOP 56, “Modeling”</a:t>
            </a:r>
          </a:p>
        </p:txBody>
      </p:sp>
    </p:spTree>
    <p:extLst>
      <p:ext uri="{BB962C8B-B14F-4D97-AF65-F5344CB8AC3E}">
        <p14:creationId xmlns:p14="http://schemas.microsoft.com/office/powerpoint/2010/main" val="2281320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066A55-7A37-483C-A1B9-41F2003E9D5B}"/>
              </a:ext>
            </a:extLst>
          </p:cNvPr>
          <p:cNvSpPr/>
          <p:nvPr/>
        </p:nvSpPr>
        <p:spPr>
          <a:xfrm>
            <a:off x="2257064" y="1703399"/>
            <a:ext cx="8912506" cy="3451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Nonguaranteed elements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insurance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 charges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Crediting rates</a:t>
            </a:r>
          </a:p>
          <a:p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scale is a set of nonguaranteed elements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7491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9A2810C-47FA-46F3-8B75-3CEBE89058BC}"/>
              </a:ext>
            </a:extLst>
          </p:cNvPr>
          <p:cNvSpPr/>
          <p:nvPr/>
        </p:nvSpPr>
        <p:spPr>
          <a:xfrm>
            <a:off x="1088020" y="660774"/>
            <a:ext cx="10347767" cy="5664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Disciplined Current Scale (DCS)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keeps illustration actuary honest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Nonguaranteed elements set in a specific way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Earned rate on investments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Lapse and mortality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rates</a:t>
            </a:r>
          </a:p>
        </p:txBody>
      </p:sp>
    </p:spTree>
    <p:extLst>
      <p:ext uri="{BB962C8B-B14F-4D97-AF65-F5344CB8AC3E}">
        <p14:creationId xmlns:p14="http://schemas.microsoft.com/office/powerpoint/2010/main" val="1386624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27D6E3E-95A3-4921-8474-027694184D16}"/>
              </a:ext>
            </a:extLst>
          </p:cNvPr>
          <p:cNvSpPr/>
          <p:nvPr/>
        </p:nvSpPr>
        <p:spPr>
          <a:xfrm>
            <a:off x="983848" y="706056"/>
            <a:ext cx="10359342" cy="5678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Disciplined Current Scale (DCS) – more</a:t>
            </a:r>
          </a:p>
          <a:p>
            <a:endParaRPr lang="en-US" sz="3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Use assumptions to project asset shares.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Use assumptions and DCS nonguaranteed elements to project cash surrender values.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If asset shares &gt; cash surrender values at durations after 15 you pass the test.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It is duration 20 and after for some joint life policies.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0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27D6E3E-95A3-4921-8474-027694184D16}"/>
              </a:ext>
            </a:extLst>
          </p:cNvPr>
          <p:cNvSpPr/>
          <p:nvPr/>
        </p:nvSpPr>
        <p:spPr>
          <a:xfrm>
            <a:off x="1006997" y="277792"/>
            <a:ext cx="10359342" cy="6786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Currently Payable Scale</a:t>
            </a:r>
          </a:p>
          <a:p>
            <a:endParaRPr lang="en-US" sz="3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How nonguaranteed elements currently set</a:t>
            </a:r>
          </a:p>
          <a:p>
            <a:endParaRPr lang="en-US" sz="3600" dirty="0"/>
          </a:p>
          <a:p>
            <a:r>
              <a:rPr lang="en-US" sz="3600" dirty="0"/>
              <a:t>Illustrated Scale</a:t>
            </a:r>
          </a:p>
          <a:p>
            <a:endParaRPr lang="en-US" sz="3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600" dirty="0"/>
              <a:t>How nonguaranteed elements set in illustrations.  Cannot exceed the lesser of the currently payable scale or the DCS.</a:t>
            </a:r>
          </a:p>
          <a:p>
            <a:endParaRPr lang="en-US" sz="3600" dirty="0"/>
          </a:p>
          <a:p>
            <a:r>
              <a:rPr lang="en-US" sz="3600" dirty="0"/>
              <a:t>Simplest if three scales the same.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311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80EF74F-F777-47CB-B926-7C329BB45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309288"/>
              </p:ext>
            </p:extLst>
          </p:nvPr>
        </p:nvGraphicFramePr>
        <p:xfrm>
          <a:off x="769949" y="1427854"/>
          <a:ext cx="10375392" cy="3697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843">
                  <a:extLst>
                    <a:ext uri="{9D8B030D-6E8A-4147-A177-3AD203B41FA5}">
                      <a16:colId xmlns:a16="http://schemas.microsoft.com/office/drawing/2014/main" val="2808971936"/>
                    </a:ext>
                  </a:extLst>
                </a:gridCol>
                <a:gridCol w="1163196">
                  <a:extLst>
                    <a:ext uri="{9D8B030D-6E8A-4147-A177-3AD203B41FA5}">
                      <a16:colId xmlns:a16="http://schemas.microsoft.com/office/drawing/2014/main" val="3189158358"/>
                    </a:ext>
                  </a:extLst>
                </a:gridCol>
                <a:gridCol w="1384810">
                  <a:extLst>
                    <a:ext uri="{9D8B030D-6E8A-4147-A177-3AD203B41FA5}">
                      <a16:colId xmlns:a16="http://schemas.microsoft.com/office/drawing/2014/main" val="3808519814"/>
                    </a:ext>
                  </a:extLst>
                </a:gridCol>
                <a:gridCol w="1066451">
                  <a:extLst>
                    <a:ext uri="{9D8B030D-6E8A-4147-A177-3AD203B41FA5}">
                      <a16:colId xmlns:a16="http://schemas.microsoft.com/office/drawing/2014/main" val="1035935914"/>
                    </a:ext>
                  </a:extLst>
                </a:gridCol>
                <a:gridCol w="1565928">
                  <a:extLst>
                    <a:ext uri="{9D8B030D-6E8A-4147-A177-3AD203B41FA5}">
                      <a16:colId xmlns:a16="http://schemas.microsoft.com/office/drawing/2014/main" val="1997368387"/>
                    </a:ext>
                  </a:extLst>
                </a:gridCol>
                <a:gridCol w="1171069">
                  <a:extLst>
                    <a:ext uri="{9D8B030D-6E8A-4147-A177-3AD203B41FA5}">
                      <a16:colId xmlns:a16="http://schemas.microsoft.com/office/drawing/2014/main" val="1347389431"/>
                    </a:ext>
                  </a:extLst>
                </a:gridCol>
                <a:gridCol w="809962">
                  <a:extLst>
                    <a:ext uri="{9D8B030D-6E8A-4147-A177-3AD203B41FA5}">
                      <a16:colId xmlns:a16="http://schemas.microsoft.com/office/drawing/2014/main" val="871613008"/>
                    </a:ext>
                  </a:extLst>
                </a:gridCol>
                <a:gridCol w="957331">
                  <a:extLst>
                    <a:ext uri="{9D8B030D-6E8A-4147-A177-3AD203B41FA5}">
                      <a16:colId xmlns:a16="http://schemas.microsoft.com/office/drawing/2014/main" val="2737698360"/>
                    </a:ext>
                  </a:extLst>
                </a:gridCol>
                <a:gridCol w="1564802">
                  <a:extLst>
                    <a:ext uri="{9D8B030D-6E8A-4147-A177-3AD203B41FA5}">
                      <a16:colId xmlns:a16="http://schemas.microsoft.com/office/drawing/2014/main" val="231465476"/>
                    </a:ext>
                  </a:extLst>
                </a:gridCol>
              </a:tblGrid>
              <a:tr h="9631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Year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Premium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Investment Earnings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Benefits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Commissions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Other Expenses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Taxes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Cash Flow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Accumulated Cash Flow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7346831"/>
                  </a:ext>
                </a:extLst>
              </a:tr>
              <a:tr h="1367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$2,840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(95)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2,414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2,106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(577)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(1,280)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(1,280)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7677824"/>
                  </a:ext>
                </a:extLst>
              </a:tr>
              <a:tr h="1367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$2,725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(315)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2,815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1,535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2012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32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75F6F05-D860-4F94-B0CF-D5FEAAD93403}"/>
              </a:ext>
            </a:extLst>
          </p:cNvPr>
          <p:cNvSpPr/>
          <p:nvPr/>
        </p:nvSpPr>
        <p:spPr>
          <a:xfrm>
            <a:off x="2111068" y="1120431"/>
            <a:ext cx="9034272" cy="4151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Earned rate on investments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Lapse and mortality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other assumptions important in pricing your particular product</a:t>
            </a:r>
          </a:p>
        </p:txBody>
      </p:sp>
    </p:spTree>
    <p:extLst>
      <p:ext uri="{BB962C8B-B14F-4D97-AF65-F5344CB8AC3E}">
        <p14:creationId xmlns:p14="http://schemas.microsoft.com/office/powerpoint/2010/main" val="279502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E73B06-2856-4019-88D2-36033C851FA8}"/>
              </a:ext>
            </a:extLst>
          </p:cNvPr>
          <p:cNvSpPr/>
          <p:nvPr/>
        </p:nvSpPr>
        <p:spPr>
          <a:xfrm>
            <a:off x="1036319" y="719328"/>
            <a:ext cx="10457341" cy="4846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Factors impacting fund value on a UL policy…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Insurance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 charges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crediting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surrender charges.</a:t>
            </a:r>
          </a:p>
        </p:txBody>
      </p:sp>
    </p:spTree>
    <p:extLst>
      <p:ext uri="{BB962C8B-B14F-4D97-AF65-F5344CB8AC3E}">
        <p14:creationId xmlns:p14="http://schemas.microsoft.com/office/powerpoint/2010/main" val="252561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A170BB-96D2-47E9-B1A7-9AB50B77FEB5}"/>
              </a:ext>
            </a:extLst>
          </p:cNvPr>
          <p:cNvSpPr/>
          <p:nvPr/>
        </p:nvSpPr>
        <p:spPr>
          <a:xfrm>
            <a:off x="3166988" y="883225"/>
            <a:ext cx="9204960" cy="4846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Calculating fund value: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Premium IN,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Crediting IN,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Insurance OUT,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 Charges OUT,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Withdrawals OUT</a:t>
            </a:r>
          </a:p>
        </p:txBody>
      </p:sp>
    </p:spTree>
    <p:extLst>
      <p:ext uri="{BB962C8B-B14F-4D97-AF65-F5344CB8AC3E}">
        <p14:creationId xmlns:p14="http://schemas.microsoft.com/office/powerpoint/2010/main" val="93739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5EB603-83A2-4D73-A253-E1C56867E4B6}"/>
              </a:ext>
            </a:extLst>
          </p:cNvPr>
          <p:cNvSpPr/>
          <p:nvPr/>
        </p:nvSpPr>
        <p:spPr>
          <a:xfrm>
            <a:off x="1603248" y="1560174"/>
            <a:ext cx="8985504" cy="271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Projected asset shares, to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Projected cash surrender values</a:t>
            </a:r>
          </a:p>
        </p:txBody>
      </p:sp>
    </p:spTree>
    <p:extLst>
      <p:ext uri="{BB962C8B-B14F-4D97-AF65-F5344CB8AC3E}">
        <p14:creationId xmlns:p14="http://schemas.microsoft.com/office/powerpoint/2010/main" val="2301320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FE5951-58A4-43A0-86AA-6440A7DF1B65}"/>
              </a:ext>
            </a:extLst>
          </p:cNvPr>
          <p:cNvSpPr/>
          <p:nvPr/>
        </p:nvSpPr>
        <p:spPr>
          <a:xfrm>
            <a:off x="1294821" y="515460"/>
            <a:ext cx="8981935" cy="5345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HOUR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9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LATER</a:t>
            </a:r>
            <a:endParaRPr lang="en-US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21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067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8DFE68-7418-450C-8AB3-3E1C0C58B07D}"/>
              </a:ext>
            </a:extLst>
          </p:cNvPr>
          <p:cNvSpPr/>
          <p:nvPr/>
        </p:nvSpPr>
        <p:spPr>
          <a:xfrm>
            <a:off x="2997843" y="1322429"/>
            <a:ext cx="8356922" cy="32895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Nonguaranteed elements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insurance rates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Expense charges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Crediting rates</a:t>
            </a:r>
          </a:p>
        </p:txBody>
      </p:sp>
    </p:spTree>
    <p:extLst>
      <p:ext uri="{BB962C8B-B14F-4D97-AF65-F5344CB8AC3E}">
        <p14:creationId xmlns:p14="http://schemas.microsoft.com/office/powerpoint/2010/main" val="49925137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371</Words>
  <Application>Microsoft Office PowerPoint</Application>
  <PresentationFormat>Widescreen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Symbol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Rowley</dc:creator>
  <cp:lastModifiedBy>Mark Rowley</cp:lastModifiedBy>
  <cp:revision>6</cp:revision>
  <dcterms:created xsi:type="dcterms:W3CDTF">2020-08-20T18:43:49Z</dcterms:created>
  <dcterms:modified xsi:type="dcterms:W3CDTF">2020-08-25T19:59:23Z</dcterms:modified>
</cp:coreProperties>
</file>