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62" r:id="rId2"/>
    <p:sldId id="364" r:id="rId3"/>
    <p:sldId id="322" r:id="rId4"/>
    <p:sldId id="328" r:id="rId5"/>
    <p:sldId id="329" r:id="rId6"/>
    <p:sldId id="310" r:id="rId7"/>
    <p:sldId id="321" r:id="rId8"/>
    <p:sldId id="352" r:id="rId9"/>
    <p:sldId id="353" r:id="rId10"/>
    <p:sldId id="348" r:id="rId11"/>
    <p:sldId id="360" r:id="rId12"/>
    <p:sldId id="323" r:id="rId13"/>
    <p:sldId id="324" r:id="rId14"/>
    <p:sldId id="327" r:id="rId15"/>
    <p:sldId id="326" r:id="rId16"/>
    <p:sldId id="330" r:id="rId17"/>
    <p:sldId id="331" r:id="rId18"/>
    <p:sldId id="338" r:id="rId19"/>
    <p:sldId id="337" r:id="rId20"/>
    <p:sldId id="365" r:id="rId21"/>
    <p:sldId id="366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9" r:id="rId31"/>
    <p:sldId id="350" r:id="rId32"/>
    <p:sldId id="359" r:id="rId33"/>
    <p:sldId id="361" r:id="rId34"/>
    <p:sldId id="363" r:id="rId35"/>
    <p:sldId id="351" r:id="rId36"/>
  </p:sldIdLst>
  <p:sldSz cx="9144000" cy="6858000" type="screen4x3"/>
  <p:notesSz cx="6950075" cy="9236075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5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lc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20000"/>
    <a:srgbClr val="E9E9E9"/>
    <a:srgbClr val="83A4D1"/>
    <a:srgbClr val="AAC76F"/>
    <a:srgbClr val="010000"/>
    <a:srgbClr val="DDEAC8"/>
    <a:srgbClr val="C4DB98"/>
    <a:srgbClr val="D6E5BB"/>
    <a:srgbClr val="B8D284"/>
    <a:srgbClr val="CDDE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86248" autoAdjust="0"/>
  </p:normalViewPr>
  <p:slideViewPr>
    <p:cSldViewPr>
      <p:cViewPr>
        <p:scale>
          <a:sx n="75" d="100"/>
          <a:sy n="75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4528" y="-112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2E0F-A7F0-C647-8A22-E57A4D2C907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89DE-1F5F-E74E-A0A2-D736A6D59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406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37BBFB-D92D-49D5-8A7C-7D237811B400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92" tIns="46246" rIns="92492" bIns="462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D787188-526F-409E-9A35-BA1FBEEE2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811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00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Savvy employees and retirees will see</a:t>
            </a:r>
            <a:r>
              <a:rPr lang="en-US" baseline="0" dirty="0" smtClean="0"/>
              <a:t> how much they are paying in expenses and investment performance comparison to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baseline="0" dirty="0" smtClean="0"/>
              <a:t> of callout box in paper by ERISA attorneys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our purpose today, will focus on SWPs and annuities.</a:t>
            </a:r>
          </a:p>
          <a:p>
            <a:r>
              <a:rPr lang="en-US" baseline="0" dirty="0" smtClean="0"/>
              <a:t>Investment income could be considered subset of SWPs (plus have challenges in DC plans w/ RMD)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examples</a:t>
            </a:r>
            <a:r>
              <a:rPr lang="en-US" baseline="0" dirty="0" smtClean="0"/>
              <a:t>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Advisors</a:t>
            </a:r>
            <a:r>
              <a:rPr lang="en-US" baseline="0" dirty="0" smtClean="0"/>
              <a:t> can either view these as competition, or can consider as tools to use for their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lot of detail, for advisors and plan designers</a:t>
            </a:r>
            <a:endParaRPr lang="en-US" dirty="0" smtClean="0"/>
          </a:p>
          <a:p>
            <a:r>
              <a:rPr lang="en-US" dirty="0" smtClean="0"/>
              <a:t>Next</a:t>
            </a:r>
            <a:r>
              <a:rPr lang="en-US" baseline="0" dirty="0" smtClean="0"/>
              <a:t> slide shows summary of how various RIGs meet these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one size fits all solution</a:t>
            </a:r>
          </a:p>
          <a:p>
            <a:r>
              <a:rPr lang="en-US" baseline="0" dirty="0" smtClean="0"/>
              <a:t>Note there are various footnotes – didn’t have room to include, but you can see in full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Choice of RIG significantly impacts retirement income upon retirement and pattern throughout retirement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retirement: low is $3,500 SWP RMD. High is $5,490 for fixed SPIA  -- 57% higher than low value</a:t>
            </a:r>
          </a:p>
          <a:p>
            <a:r>
              <a:rPr lang="en-US" baseline="0" dirty="0" smtClean="0"/>
              <a:t>15 years: Low is $2,918 SWP constant percentage. High is $4,159 fixed SPIA – 43% range in values</a:t>
            </a:r>
          </a:p>
          <a:p>
            <a:r>
              <a:rPr lang="en-US" baseline="0" dirty="0" smtClean="0"/>
              <a:t>30 years: Low is $2,092 SWP constant percentage. High is$4,000 SWP constant amount – almost 100% range in values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Stochastic forecasts aren’t predictions -- they just show possibilities</a:t>
            </a:r>
          </a:p>
          <a:p>
            <a:r>
              <a:rPr lang="en-US" baseline="0" dirty="0" smtClean="0"/>
              <a:t>Truth is that we don’t know what will happen in future with returns, inflation</a:t>
            </a:r>
          </a:p>
          <a:p>
            <a:r>
              <a:rPr lang="en-US" baseline="0" dirty="0" smtClean="0"/>
              <a:t>Need to plan for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9725-D93F-BE43-9AC9-8DC17D18BC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318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RIGS work differently under different scenarios</a:t>
            </a:r>
          </a:p>
          <a:p>
            <a:r>
              <a:rPr lang="en-US" baseline="0" dirty="0" smtClean="0"/>
              <a:t>SWPs work better in favorable environments</a:t>
            </a:r>
          </a:p>
          <a:p>
            <a:r>
              <a:rPr lang="en-US" baseline="0" dirty="0" smtClean="0"/>
              <a:t>Top 2 are SWPs.</a:t>
            </a:r>
          </a:p>
          <a:p>
            <a:r>
              <a:rPr lang="en-US" baseline="0" dirty="0" smtClean="0"/>
              <a:t>Note four percent rule never adjusts income for favorable experience – fallacy of locking in strategy at retirement and never adjust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Choice of RIG significantly impacts remaining wealth throughout retirement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remaining wealth with SPIAs</a:t>
            </a:r>
          </a:p>
          <a:p>
            <a:r>
              <a:rPr lang="en-US" baseline="0" dirty="0" smtClean="0"/>
              <a:t>GMWB fees reason for lowest values</a:t>
            </a:r>
          </a:p>
          <a:p>
            <a:r>
              <a:rPr lang="en-US" baseline="0" dirty="0" smtClean="0"/>
              <a:t>GMWB fees exhaust savings at 28 year but income continues  due to guarantees</a:t>
            </a:r>
          </a:p>
          <a:p>
            <a:r>
              <a:rPr lang="en-US" baseline="0" dirty="0" smtClean="0"/>
              <a:t>Tradeoff of income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remaining wealth – lower income produces higher wealth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Choice of RIG significantly impacts remaining wealth throughout retirement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remaining wealth with SPIAs</a:t>
            </a:r>
          </a:p>
          <a:p>
            <a:r>
              <a:rPr lang="en-US" baseline="0" dirty="0" smtClean="0"/>
              <a:t>GMWB fees reason for lowest values</a:t>
            </a:r>
          </a:p>
          <a:p>
            <a:r>
              <a:rPr lang="en-US" baseline="0" dirty="0" smtClean="0"/>
              <a:t>Tradeoff of income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remaining wealth – lower income produces higher wealth</a:t>
            </a:r>
          </a:p>
          <a:p>
            <a:r>
              <a:rPr lang="en-US" baseline="0" dirty="0" smtClean="0"/>
              <a:t>Note GMWB, 4% rule exhaust savings at 20 years, while other two will never exhaust savings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Choice of RIG significantly impacts remaining wealth throughout retirement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remaining wealth with SPIAs</a:t>
            </a:r>
          </a:p>
          <a:p>
            <a:r>
              <a:rPr lang="en-US" baseline="0" dirty="0" smtClean="0"/>
              <a:t>GMWB fees reason for lowest values</a:t>
            </a:r>
          </a:p>
          <a:p>
            <a:r>
              <a:rPr lang="en-US" baseline="0" dirty="0" smtClean="0"/>
              <a:t>Tradeoff of income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remaining wealth – lower income produces higher wealth</a:t>
            </a:r>
          </a:p>
          <a:p>
            <a:r>
              <a:rPr lang="en-US" baseline="0" dirty="0" smtClean="0"/>
              <a:t>Under favorable scenario 4% rule funds income and grows wealth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Combination strategies might best meet needs of retirees.  Relatively stable income, some remaining wealth</a:t>
            </a:r>
          </a:p>
          <a:p>
            <a:r>
              <a:rPr lang="en-US" baseline="0" dirty="0" smtClean="0"/>
              <a:t>SOA report has this graph for each RIG analyzed</a:t>
            </a:r>
          </a:p>
          <a:p>
            <a:r>
              <a:rPr lang="en-US" baseline="0" dirty="0" smtClean="0"/>
              <a:t>Unlabeled lines are 25th, 75th percentiles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point: Combination strategies might best meet needs of retirees.  Relatively stable income, some remaining wealth</a:t>
            </a:r>
          </a:p>
          <a:p>
            <a:r>
              <a:rPr lang="en-US" baseline="0" dirty="0" smtClean="0"/>
              <a:t>SOA report has this graph for each RIG analyzed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Unlabeled lines are 25th, 75th percentiles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all depends on the lineup of the employer funds</a:t>
            </a:r>
          </a:p>
          <a:p>
            <a:r>
              <a:rPr lang="en-US" baseline="0" dirty="0" smtClean="0"/>
              <a:t>Large employers already act as fiduciaries in selection of funds, conduct due diligence</a:t>
            </a:r>
          </a:p>
          <a:p>
            <a:r>
              <a:rPr lang="en-US" baseline="0" dirty="0" smtClean="0"/>
              <a:t>Offer investments that can’t be found in retail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SWPs, not necessarily institutional vs. retail, but low vs. high fees</a:t>
            </a:r>
          </a:p>
          <a:p>
            <a:r>
              <a:rPr lang="en-US" baseline="0" dirty="0" smtClean="0"/>
              <a:t>Can find low retail fees and high institutional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version of “create a floor, invest for upside”</a:t>
            </a:r>
          </a:p>
          <a:p>
            <a:r>
              <a:rPr lang="en-US" baseline="0" dirty="0" smtClean="0"/>
              <a:t>Will team up with Wade </a:t>
            </a:r>
            <a:r>
              <a:rPr lang="en-US" baseline="0" dirty="0" err="1" smtClean="0"/>
              <a:t>Pfau</a:t>
            </a:r>
            <a:r>
              <a:rPr lang="en-US" baseline="0" dirty="0" smtClean="0"/>
              <a:t> again and produce efficient frontier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RECENT PAPER – COLLABORATION</a:t>
            </a:r>
            <a:r>
              <a:rPr lang="en-US" baseline="0" dirty="0" smtClean="0"/>
              <a:t> SOA, Stanford Center on Longevity</a:t>
            </a:r>
            <a:endParaRPr lang="en-US" dirty="0" smtClean="0"/>
          </a:p>
          <a:p>
            <a:r>
              <a:rPr lang="en-US" dirty="0" smtClean="0"/>
              <a:t>Take</a:t>
            </a:r>
            <a:r>
              <a:rPr lang="en-US" baseline="0" dirty="0" smtClean="0"/>
              <a:t> the retiree’s perspective – how to best generate retirement income</a:t>
            </a:r>
          </a:p>
          <a:p>
            <a:r>
              <a:rPr lang="en-US" dirty="0" smtClean="0"/>
              <a:t>Will</a:t>
            </a:r>
            <a:r>
              <a:rPr lang="en-US" baseline="0" dirty="0" smtClean="0"/>
              <a:t> address </a:t>
            </a:r>
            <a:r>
              <a:rPr lang="en-US" dirty="0" smtClean="0"/>
              <a:t>Issues involved with generating retirement</a:t>
            </a:r>
            <a:r>
              <a:rPr lang="en-US" baseline="0" dirty="0" smtClean="0"/>
              <a:t> income from DC plans</a:t>
            </a:r>
          </a:p>
          <a:p>
            <a:r>
              <a:rPr lang="en-US" baseline="0" dirty="0" smtClean="0"/>
              <a:t>Summarize landscape in DC plans as evolving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retirement income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“Parallel</a:t>
            </a:r>
            <a:r>
              <a:rPr lang="en-US" baseline="0" dirty="0" smtClean="0"/>
              <a:t> strategy” start SS, retirement income same time less efficient</a:t>
            </a:r>
          </a:p>
          <a:p>
            <a:r>
              <a:rPr lang="en-US" baseline="0" dirty="0" smtClean="0"/>
              <a:t>“Series strategy” start SS later than retirement income more efficient</a:t>
            </a:r>
            <a:endParaRPr lang="en-US" dirty="0" smtClean="0"/>
          </a:p>
          <a:p>
            <a:r>
              <a:rPr lang="en-US" dirty="0" smtClean="0"/>
              <a:t>SS early retirement factors</a:t>
            </a:r>
            <a:r>
              <a:rPr lang="en-US" baseline="0" dirty="0" smtClean="0"/>
              <a:t> designed when interest rates higher, life expectancies shorter, no COLA.</a:t>
            </a:r>
          </a:p>
          <a:p>
            <a:r>
              <a:rPr lang="en-US" baseline="0" dirty="0" smtClean="0"/>
              <a:t>SS adjustment factors more generous than actuarially fair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503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0855" indent="-273406" defTabSz="923503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3622" indent="-218724" defTabSz="923503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1071" indent="-218724" defTabSz="923503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8520" indent="-218724" defTabSz="923503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5969" indent="-218724" defTabSz="92350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3418" indent="-218724" defTabSz="92350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0867" indent="-218724" defTabSz="92350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8316" indent="-218724" defTabSz="92350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929A40D-C885-2D4E-9304-A120DAA0A1A6}" type="slidenum">
              <a:rPr lang="en-US" sz="1200" b="0"/>
              <a:pPr eaLnBrk="1" hangingPunct="1">
                <a:defRPr/>
              </a:pPr>
              <a:t>32</a:t>
            </a:fld>
            <a:endParaRPr lang="en-US" sz="1200" b="0"/>
          </a:p>
        </p:txBody>
      </p:sp>
      <p:sp>
        <p:nvSpPr>
          <p:cNvPr id="146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  <a:r>
              <a:rPr lang="en-US" baseline="0" dirty="0" smtClean="0"/>
              <a:t> compare annuity from cash balance plan to generating income from lump sum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Participants</a:t>
            </a:r>
            <a:r>
              <a:rPr lang="en-US" baseline="0" dirty="0" smtClean="0"/>
              <a:t> and advisors</a:t>
            </a:r>
            <a:r>
              <a:rPr lang="en-US" dirty="0" smtClean="0"/>
              <a:t> need to do this type of comparison</a:t>
            </a:r>
          </a:p>
          <a:p>
            <a:pPr eaLnBrk="1" hangingPunct="1">
              <a:defRPr/>
            </a:pPr>
            <a:r>
              <a:rPr lang="en-US" dirty="0" smtClean="0"/>
              <a:t>It will be difficult for you to generate higher retirement income under cash balance plan if you take the lump sum.</a:t>
            </a:r>
          </a:p>
          <a:p>
            <a:pPr eaLnBrk="1" hangingPunct="1">
              <a:defRPr/>
            </a:pPr>
            <a:r>
              <a:rPr lang="en-US" dirty="0" smtClean="0"/>
              <a:t>Automatic answer “take the lump sum” may not be in best interests</a:t>
            </a:r>
            <a:r>
              <a:rPr lang="en-US" baseline="0" dirty="0" smtClean="0"/>
              <a:t> of retirees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 for institutional</a:t>
            </a:r>
            <a:r>
              <a:rPr lang="en-US" baseline="0" dirty="0" smtClean="0"/>
              <a:t> pricing</a:t>
            </a:r>
            <a:endParaRPr lang="en-US" dirty="0" smtClean="0"/>
          </a:p>
          <a:p>
            <a:r>
              <a:rPr lang="en-US" dirty="0" smtClean="0"/>
              <a:t>Representative</a:t>
            </a:r>
            <a:r>
              <a:rPr lang="en-US" baseline="0" dirty="0" smtClean="0"/>
              <a:t> of returns late 2012, early 2013</a:t>
            </a:r>
          </a:p>
          <a:p>
            <a:r>
              <a:rPr lang="en-US" baseline="0" dirty="0" smtClean="0"/>
              <a:t>Equities S&amp;P 500</a:t>
            </a:r>
          </a:p>
          <a:p>
            <a:r>
              <a:rPr lang="en-US" baseline="0" dirty="0" smtClean="0"/>
              <a:t>Bonds intermediate term government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Retirement phase more complex</a:t>
            </a:r>
            <a:r>
              <a:rPr lang="en-US" baseline="0" dirty="0" smtClean="0"/>
              <a:t> than accumulation phase.</a:t>
            </a:r>
          </a:p>
          <a:p>
            <a:r>
              <a:rPr lang="en-US" baseline="0" dirty="0" smtClean="0"/>
              <a:t>Need to go beyond asset allocation, selection of securities or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taxes are important, don’t have time to explore that</a:t>
            </a:r>
            <a:r>
              <a:rPr lang="en-US" baseline="0" dirty="0" smtClean="0"/>
              <a:t> topic today</a:t>
            </a:r>
          </a:p>
          <a:p>
            <a:r>
              <a:rPr lang="en-US" baseline="0" dirty="0" smtClean="0"/>
              <a:t>Will focus on generation of income in retirement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practice is for employer-sponsored DC plans to pay lump sums to retiring employees, but trends point to that changing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55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</a:t>
            </a:r>
            <a:r>
              <a:rPr lang="en-US" baseline="0" dirty="0" smtClean="0"/>
              <a:t>l see increasing interest in retirement income in coming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Influenced</a:t>
            </a:r>
            <a:r>
              <a:rPr lang="en-US" baseline="0" dirty="0" smtClean="0"/>
              <a:t> by academic research showing underperformance of actively managed funds</a:t>
            </a:r>
          </a:p>
          <a:p>
            <a:r>
              <a:rPr lang="en-US" baseline="0" dirty="0" smtClean="0"/>
              <a:t>Influenced by behavioral finance research to keep it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87188-526F-409E-9A35-BA1FBEEE21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6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S&amp;P Indices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Active Scorecard</a:t>
            </a:r>
          </a:p>
          <a:p>
            <a:r>
              <a:rPr lang="en-US" baseline="0" dirty="0" smtClean="0"/>
              <a:t>Last year underperformance by 63% large cap, 80% midcap, 67% small cap</a:t>
            </a:r>
          </a:p>
          <a:p>
            <a:r>
              <a:rPr lang="en-US" baseline="0" dirty="0" smtClean="0"/>
              <a:t>Last 3 years 86% large cap, 80% midcap, 67% small cap</a:t>
            </a:r>
          </a:p>
          <a:p>
            <a:r>
              <a:rPr lang="en-US" baseline="0" dirty="0" smtClean="0"/>
              <a:t>Last 5 years 75% large cap, 90% midcap, 83% small cap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Int’l more mixed 44% 1 year, 56% 3 years, 74% 5 years</a:t>
            </a:r>
          </a:p>
          <a:p>
            <a:r>
              <a:rPr lang="en-US" baseline="0" dirty="0" smtClean="0"/>
              <a:t>LT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bonds 69% 1 year, 98% 3 years, 94% 5 years</a:t>
            </a:r>
          </a:p>
          <a:p>
            <a:r>
              <a:rPr lang="en-US" baseline="0" dirty="0" smtClean="0"/>
              <a:t>Intermediate bonds 31% 1 year, 58% 3 years, 50% 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9725-D93F-BE43-9AC9-8DC17D18BC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89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82F1-2FAA-FD4B-B156-21D4139C6CF0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B34E-624A-4F3A-AEDB-8239A869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ADF9-131D-6D46-AC91-48991ABD55A4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9503-CF9E-4AD0-937D-F8DFE2905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B783E-293D-4B4D-8C59-91771BE42B90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61C0-61B0-42CA-92E9-E65F0A12B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3169-F3D3-BA48-B473-8D2B42E1A6A4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753D-B92A-4485-965F-42FD93412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C9B5-D3E0-984E-9719-81DD046F0118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8073-71E9-40DE-823A-D71BEF95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500-EA7E-534C-836D-27E483FA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3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BA75A-6B35-4444-91E4-5341FD9774A7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820F-2806-40DA-9955-1C44FC5DB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3B1A-BF6E-DF40-B79E-12C1E9B762E6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BCCD-AF14-439E-B730-49B096BC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1B7B-7F0F-DD40-AD0F-46D9513A0D0A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3AB7-9AC6-4937-B026-F60CA0D5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D471-BF1B-B54F-BF34-5B5436405A88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D8A2-5521-4287-B1A6-B912EEF02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A974-EC32-A84A-9873-64820696B2FF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FEB7-B85D-4F2A-80D1-D0FE7B020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44475"/>
          </a:xfr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8B49102-D257-554B-A60C-D4EF91B93AB6}" type="datetime1">
              <a:rPr lang="en-US" smtClean="0"/>
              <a:pPr>
                <a:defRPr/>
              </a:pPr>
              <a:t>9/17/2013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95E1-B89E-42BC-8DAA-BA739910A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AFCC-9B9E-B44A-9BBC-D93E5A32F562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46F2-AE26-4839-AFD0-08B2668CC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C6D7-30AF-3C41-A561-FA964F2C08F6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1C3F-1577-4D0B-A387-9048554B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6F6D272E-9524-824D-B40D-55D3B621DFCE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2484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46901AC6-9C0A-431D-8771-4587F2231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  <p:sldLayoutId id="2147485113" r:id="rId12"/>
    <p:sldLayoutId id="2147485090" r:id="rId13"/>
    <p:sldLayoutId id="214748511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vernon@stanfo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Next Evolution Cover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934" t="266" r="-26044" b="-1800"/>
          <a:stretch/>
        </p:blipFill>
        <p:spPr>
          <a:xfrm>
            <a:off x="-3276600" y="17463"/>
            <a:ext cx="14770100" cy="66881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29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 Emphasis on Transparency and Disclosure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3-08-14 at 8.02.0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33375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924800" y="1219200"/>
            <a:ext cx="332232" cy="826008"/>
          </a:xfrm>
          <a:prstGeom prst="downArrow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7" y="-8467"/>
            <a:ext cx="9144000" cy="107526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Fiduciary Issues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002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ERISA defines prudent man rule for all fiduciary decisions, including selection of retirement income generators in DC plans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Emphasis on reasonable and documented process, not on outcomes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Safe harbor rules go beyond general prudent man rule; exist for: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Selecting annuities in DC plans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Advice provided in DC plans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Default retirement income option significant fiduciary decision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 regulatory guidance on default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 facto default: QDIA combined with IRS RMD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5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III. Three Types of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 Retirement Income Generators (RIGs)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002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Investment income: Invest savings, spend investment income, leave principal intact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Systematic withdrawals: Invest savings, withdraw principal cautiously to avoid outliving principal (but no guarantee)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Annuity: Purchase guaranteed lifetime income from insurance company</a:t>
            </a:r>
          </a:p>
          <a:p>
            <a:endParaRPr lang="en-US" dirty="0" smtClean="0"/>
          </a:p>
          <a:p>
            <a:r>
              <a:rPr lang="en-US" dirty="0" smtClean="0"/>
              <a:t>Many possible variations and combinations with each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1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III. Variations on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 Retirement Income Generators (RIGs)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6393113"/>
              </p:ext>
            </p:extLst>
          </p:nvPr>
        </p:nvGraphicFramePr>
        <p:xfrm>
          <a:off x="1524000" y="1397000"/>
          <a:ext cx="6096000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Systematic withdrawals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Annuities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amount, real or nominal (4% rule)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premium immediate annuities (SPIA)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Endowment method</a:t>
                      </a:r>
                      <a:r>
                        <a:rPr lang="en-US" baseline="0" dirty="0" smtClean="0"/>
                        <a:t> (constant % of assets)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deferred annuities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 expectancy</a:t>
                      </a:r>
                      <a:r>
                        <a:rPr lang="en-US" baseline="0" dirty="0" smtClean="0"/>
                        <a:t> method (IRS RMD)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deferred annuities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Payout over fixed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r>
                        <a:rPr lang="en-US" baseline="0" dirty="0" smtClean="0"/>
                        <a:t> immediate annuities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GLWB/GMWB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Longevity annuities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III. Features of RIGs in DC Plans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00200"/>
            <a:ext cx="777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In-plan vs. out-of-plan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Products vs. advice vs. guidance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retirement vs. leading up to retirement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1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III. Retirement Income Generators (RIGs)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Sample of Current Providers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651754"/>
              </p:ext>
            </p:extLst>
          </p:nvPr>
        </p:nvGraphicFramePr>
        <p:xfrm>
          <a:off x="1524000" y="1397000"/>
          <a:ext cx="6096000" cy="475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In-plan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Out-of-plan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SWPs through managed</a:t>
                      </a:r>
                      <a:r>
                        <a:rPr lang="en-US" baseline="0" dirty="0" smtClean="0"/>
                        <a:t> accounts: Financial Engines, Guided Choice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SPIA bidding</a:t>
                      </a:r>
                      <a:r>
                        <a:rPr lang="en-US" baseline="0" dirty="0" smtClean="0"/>
                        <a:t> platforms: Fidelity, Income Solutions, Schwab, Vanguard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SPIA bidding</a:t>
                      </a:r>
                      <a:r>
                        <a:rPr lang="en-US" baseline="0" dirty="0" smtClean="0"/>
                        <a:t> platforms: Income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Managed</a:t>
                      </a:r>
                      <a:r>
                        <a:rPr lang="en-US" baseline="0" dirty="0" smtClean="0"/>
                        <a:t> payout funds: Fidelity, Schwab, Vanguard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GMWB:</a:t>
                      </a:r>
                      <a:r>
                        <a:rPr lang="en-US" baseline="0" dirty="0" smtClean="0"/>
                        <a:t> Great-West, </a:t>
                      </a:r>
                      <a:r>
                        <a:rPr lang="en-US" baseline="0" dirty="0" err="1" smtClean="0"/>
                        <a:t>Pru</a:t>
                      </a:r>
                      <a:r>
                        <a:rPr lang="en-US" baseline="0" dirty="0" smtClean="0"/>
                        <a:t>, Transamerica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GMWB bidding</a:t>
                      </a:r>
                      <a:r>
                        <a:rPr lang="en-US" baseline="0" dirty="0" smtClean="0"/>
                        <a:t> platform: </a:t>
                      </a:r>
                      <a:r>
                        <a:rPr lang="en-US" baseline="0" dirty="0" err="1" smtClean="0"/>
                        <a:t>AllianceBernstein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immediate or deferred fixed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SWPs</a:t>
                      </a:r>
                      <a:r>
                        <a:rPr lang="en-US" baseline="0" dirty="0" smtClean="0"/>
                        <a:t> combined with deferred annuities: UBS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5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Evaluation Criteria for RIGs in DC Plans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7724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Amount of income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Lifetime guarantee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Pre-retirement protection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Post-retirement potential for increases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Post-</a:t>
            </a:r>
            <a:r>
              <a:rPr lang="en-US" smtClean="0"/>
              <a:t>retirement protection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Access to savings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Inheritance potential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Investment control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Withdrawal control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Evaluation Criteria for RIGs in DC Plans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pic>
        <p:nvPicPr>
          <p:cNvPr id="7" name="Picture 6" descr="Screen Shot 2013-08-14 at 8.08.3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66800"/>
            <a:ext cx="7250124" cy="50292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638800" y="62484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0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Retirement Income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7724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Stochastic forecasts of: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Systematic withdrawals – constant amount 4% rule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Systematic withdrawals – constant percentage 4% of assets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Systematic withdrawals – IRS RMD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SPIA – inflation adjusted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SPIA – fixed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GMWB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Assumptions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Systematic withdrawals and GMWB assume 60/40 equity/bond allocation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Institutional pricing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Assumptions on inflation, investment returns and annuity pricing reflect current low-interest environment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See Appendix for details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Forecasts prepared by Dr. Wade </a:t>
            </a:r>
            <a:r>
              <a:rPr lang="en-US" dirty="0" err="1" smtClean="0"/>
              <a:t>Pfau</a:t>
            </a:r>
            <a:r>
              <a:rPr lang="en-US" dirty="0" smtClean="0"/>
              <a:t>, professor of retirement income at The American College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3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Retirement Income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48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0" y="1143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retirement incomes – e</a:t>
            </a:r>
            <a:r>
              <a:rPr lang="en-US" i="1" dirty="0" smtClean="0"/>
              <a:t>xpected</a:t>
            </a:r>
            <a:r>
              <a:rPr lang="en-US" dirty="0" smtClean="0"/>
              <a:t> scenario 50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algn="ctr"/>
            <a:r>
              <a:rPr lang="en-US" dirty="0" smtClean="0"/>
              <a:t>Flat line keeps pace with inflation</a:t>
            </a:r>
            <a:endParaRPr lang="en-US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562600" y="6357228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9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219200"/>
            <a:ext cx="77724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Paper a collaboration of: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Stanford Center on Longevity, and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Society of Actuaries’ Committee on Post-Retirement Needs and Risks (CPRNR)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Authored by Steve Vernon, Research Scholar at the Stanford Center on Longevity.  </a:t>
            </a:r>
            <a:r>
              <a:rPr lang="en-US" dirty="0" smtClean="0">
                <a:hlinkClick r:id="rId3"/>
              </a:rPr>
              <a:t>svernon@stanford.edu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Stochastic forecasts by Dr. Wade </a:t>
            </a:r>
            <a:r>
              <a:rPr lang="en-US" dirty="0" err="1" smtClean="0"/>
              <a:t>Pfau</a:t>
            </a:r>
            <a:r>
              <a:rPr lang="en-US" dirty="0" smtClean="0"/>
              <a:t>, professor of retirement income at The American College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Fiduciary discussion by Fred </a:t>
            </a:r>
            <a:r>
              <a:rPr lang="en-US" dirty="0" err="1" smtClean="0"/>
              <a:t>Reish</a:t>
            </a:r>
            <a:r>
              <a:rPr lang="en-US" dirty="0" smtClean="0"/>
              <a:t>, Bruce Ashton, and Joshua </a:t>
            </a:r>
            <a:r>
              <a:rPr lang="en-US" dirty="0" err="1" smtClean="0"/>
              <a:t>Waldbeser</a:t>
            </a:r>
            <a:r>
              <a:rPr lang="en-US" dirty="0" smtClean="0"/>
              <a:t> at Drinker Biddle &amp; </a:t>
            </a:r>
            <a:r>
              <a:rPr lang="en-US" dirty="0" err="1" smtClean="0"/>
              <a:t>Reath</a:t>
            </a:r>
            <a:r>
              <a:rPr lang="en-US" dirty="0" smtClean="0"/>
              <a:t> LLP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CPRNR formed a Project Oversight Committee chaired by Sandy Mackenzie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Published September 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5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962149"/>
            <a:ext cx="59817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7128144" y="4845814"/>
            <a:ext cx="374112" cy="914400"/>
          </a:xfrm>
          <a:prstGeom prst="righ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0020" y="5069927"/>
            <a:ext cx="153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Systematic withdrawals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093488" y="3659057"/>
            <a:ext cx="374112" cy="914400"/>
          </a:xfrm>
          <a:prstGeom prst="righ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0020" y="3927126"/>
            <a:ext cx="153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Annuities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5867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of Retirement Income</a:t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lang="en-US" sz="2400" b="1" kern="0" dirty="0">
              <a:solidFill>
                <a:srgbClr val="8A0000"/>
              </a:solidFill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1219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retirement incomes – </a:t>
            </a:r>
            <a:r>
              <a:rPr lang="en-US" i="1" dirty="0" smtClean="0"/>
              <a:t>unfavorable </a:t>
            </a:r>
            <a:r>
              <a:rPr lang="en-US" i="1" dirty="0"/>
              <a:t>scenario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algn="ctr"/>
            <a:r>
              <a:rPr lang="en-US" dirty="0" smtClean="0"/>
              <a:t>Flat line keeps pace with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902044"/>
            <a:ext cx="6032500" cy="422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47896" y="2954428"/>
            <a:ext cx="149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Systematic withdrawals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897" y="4031275"/>
            <a:ext cx="120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Annuities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980288" y="2686358"/>
            <a:ext cx="374112" cy="1096413"/>
          </a:xfrm>
          <a:prstGeom prst="righ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993259" y="3875989"/>
            <a:ext cx="374112" cy="524618"/>
          </a:xfrm>
          <a:prstGeom prst="righ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3600" y="0"/>
            <a:ext cx="5867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of Retirement Income</a:t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lang="en-US" sz="2400" b="1" kern="0" dirty="0">
              <a:solidFill>
                <a:srgbClr val="8A0000"/>
              </a:solidFill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143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eal retirement incomes – </a:t>
            </a:r>
            <a:r>
              <a:rPr lang="en-US" i="1" dirty="0" smtClean="0"/>
              <a:t>favorable </a:t>
            </a:r>
            <a:r>
              <a:rPr lang="en-US" i="1" dirty="0"/>
              <a:t>scenario</a:t>
            </a:r>
            <a:r>
              <a:rPr lang="en-US" dirty="0"/>
              <a:t> 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algn="ctr"/>
            <a:r>
              <a:rPr lang="en-US" dirty="0" smtClean="0"/>
              <a:t>Flat line keeps pace with inflation</a:t>
            </a:r>
            <a:endParaRPr lang="en-US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1326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Retirement Income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eal retirement incomes – </a:t>
            </a:r>
            <a:r>
              <a:rPr lang="en-US" i="1" dirty="0" smtClean="0"/>
              <a:t>favorable </a:t>
            </a:r>
            <a:r>
              <a:rPr lang="en-US" i="1" dirty="0"/>
              <a:t>scenario</a:t>
            </a:r>
            <a:r>
              <a:rPr lang="en-US" dirty="0"/>
              <a:t> 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algn="ctr"/>
            <a:r>
              <a:rPr lang="en-US" dirty="0" smtClean="0"/>
              <a:t>Flat line keeps pace with inflation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2150"/>
            <a:ext cx="63246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91200" y="63246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5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Remaining Wealth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Expected</a:t>
            </a:r>
            <a:r>
              <a:rPr lang="en-US" dirty="0" smtClean="0"/>
              <a:t> scenario - 50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78815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91200" y="63246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0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Remaining Wealth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Unfavorable scenario</a:t>
            </a:r>
            <a:r>
              <a:rPr lang="en-US" dirty="0" smtClean="0"/>
              <a:t> – 10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40080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8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Remaining Wealth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  <a:r>
              <a:rPr lang="en-US" i="1" dirty="0" smtClean="0"/>
              <a:t>avorable scenario</a:t>
            </a:r>
            <a:r>
              <a:rPr lang="en-US" dirty="0" smtClean="0"/>
              <a:t> – 10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2150"/>
            <a:ext cx="662940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7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Retirement Income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50/50 combination of inflation-adjusted SPIA, SWP-RMD</a:t>
            </a:r>
            <a:endParaRPr lang="en-US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553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7315200" y="3429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114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495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2484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IV. Analysis of RIGs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Projections of Remaining Wealth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50/50 combination of inflation-adjusted SPIA, SWP-RMD</a:t>
            </a:r>
            <a:endParaRPr 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4419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029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248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6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V. Stay in Employer Plan vs. IRA Rollover?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Pros and Cons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Large employers may negotiate fees and performance not available on retail basis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Examples: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Equity index fund with 2 bps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Stable value fund earning 3%/year, full liquidity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SPIA transaction fees of 2% with competitive bidding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GMWBs with insurance and investment fees totaling 150 to 200 bps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 the other hand, small employers may have 401(k) funds with 150 bps or higher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V. Stay in Employer Plan vs. IRA Rollover?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Institutional vs. Retail Pricing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Institutional pricing can make a difference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SPIAs: competitive bidding platform has potential to increase retirement incomes by 10% to 20%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GMWBs: institutional pricing can produce retirement incomes 12-1/2% to 20% higher than retail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SWPs: 50 bps vs. 150 bps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Constant percent and RMD can result in retirement incomes 10% higher after 10 years, 21% higher after 20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Four percent rule: savings exhausted 2-3 years earlier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14400" y="5105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6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0" y="228600"/>
            <a:ext cx="6022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Today’s Agenda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25688"/>
            <a:ext cx="77724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Summary of retirement planning environment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Review of current and future trends at employer-sponsored DC plans, including retirement income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Summary of methods to generate retirement income from savings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Analysis of retirement income generators (RIGs)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/>
              <a:t>Features – pros and cons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/>
              <a:t>Projections of amount of retirement income at retirement and beyond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/>
              <a:t>Projections of remaining wealth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Stay in employer plan or IRA rollover? Pros and cons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Putting it all together: Retirement income strategies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r>
              <a:rPr lang="en-US" dirty="0" smtClean="0"/>
              <a:t>VII. Next phases of analysis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9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VI. Putting It All Together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Retirement Income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Solutions combining SWPs and annuities strategies may produce reasonable compromise</a:t>
            </a:r>
          </a:p>
          <a:p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example, cover nondiscretionary expenses by guaranteed sources of lifetime income: Social Security, pension, annuity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Cover discretionary expenses with SWP strategy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May justify higher withdrawal rate and/or aggressive asset allocation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Subject of next phase of analyses by Stanford Center on Longevity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VI. Putting It All Together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Retirement Income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 DC assets to enable delaying Social Security to age 70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Increase in Social Security income can be viewed as “annuity purchase” at a rate far more favorable than open market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Analysis by Dr. John </a:t>
            </a:r>
            <a:r>
              <a:rPr lang="en-US" dirty="0" err="1" smtClean="0"/>
              <a:t>Shoven</a:t>
            </a:r>
            <a:r>
              <a:rPr lang="en-US" dirty="0" smtClean="0"/>
              <a:t>, director Stanford Institute for Economics Policy Research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 enable, set up SWP program to replace SS benefits that are being delayed, up to 8 years from age 62 to 70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RIG Comparisons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How much </a:t>
            </a:r>
            <a:r>
              <a:rPr lang="en-US" sz="2400" dirty="0">
                <a:solidFill>
                  <a:srgbClr val="000000"/>
                </a:solidFill>
              </a:rPr>
              <a:t>annual</a:t>
            </a:r>
            <a:r>
              <a:rPr lang="en-US" sz="2400" dirty="0" smtClean="0">
                <a:solidFill>
                  <a:srgbClr val="000000"/>
                </a:solidFill>
              </a:rPr>
              <a:t> income does $100,000 buy?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Age 65 Retirement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591328078"/>
              </p:ext>
            </p:extLst>
          </p:nvPr>
        </p:nvGraphicFramePr>
        <p:xfrm>
          <a:off x="685800" y="2514600"/>
          <a:ext cx="8229600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  <a:gridCol w="2743200"/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Type of RIG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Single Male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Single Female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691" marB="45691"/>
                </a:tc>
              </a:tr>
              <a:tr h="6400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RIG #2: Systematic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 w/d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with 4% payout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$4,000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$4,000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</a:tr>
              <a:tr h="6400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RIG #3: Monthly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 income, Cash Balance Plan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$7,870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$7,870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</a:tr>
              <a:tr h="640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RIG #3: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 Annuity purchase, 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fixed income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$6,458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Palatino"/>
                        </a:rPr>
                        <a:t>$6,006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Palatino"/>
                      </a:endParaRPr>
                    </a:p>
                  </a:txBody>
                  <a:tcPr marT="45691" marB="45691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4876800"/>
            <a:ext cx="723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+mn-cs"/>
              </a:rPr>
              <a:t>Notes: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+mn-cs"/>
              </a:rPr>
              <a:t>Amounts shown are for single life annuities.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+mn-cs"/>
              </a:rPr>
              <a:t>Comparisons similar for joint and survivor annuities</a:t>
            </a:r>
            <a:r>
              <a:rPr lang="en-US" sz="1600" dirty="0">
                <a:solidFill>
                  <a:schemeClr val="accent2"/>
                </a:solidFill>
                <a:latin typeface="Palatino" charset="0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18725"/>
            <a:ext cx="5486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VI. Putting It All Together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Retirement Income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Lump sum from employer-sponsored defined benefit plan may not be best choice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248400"/>
            <a:ext cx="381000" cy="476250"/>
          </a:xfrm>
        </p:spPr>
        <p:txBody>
          <a:bodyPr/>
          <a:lstStyle/>
          <a:p>
            <a:pPr>
              <a:defRPr/>
            </a:pPr>
            <a:fld id="{9CF4D500-EA7E-534C-836D-27E483FA2FC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VII. Next Phases of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77724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Examine strategies combining SWPs and SPIAs using efficient frontier analysis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Does delaying Social Security extend efficient frontier?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Practical considerations with combining SWPs and longevity annuities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can retirement income be protected in period leading up to retirement?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Fixed deferred annuities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GMWB annuities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Target date funds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Behavioral finance considerations the next frontier in plan design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2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 descr="back cover soa repo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70865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867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DISCUSSION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5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76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Appendix: Assumptions for Stochastic Forecasts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Institutional Pricing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Shot 2013-08-14 at 8.28.1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8529909" cy="2293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581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Annuity purchase rates as percent of assets: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5.49% fixed SPIA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3.57% inflation-adjusted SPIA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4.50% GMWB</a:t>
            </a:r>
          </a:p>
          <a:p>
            <a:r>
              <a:rPr lang="en-US" dirty="0" smtClean="0"/>
              <a:t>For 100% J&amp;S, both age 65</a:t>
            </a:r>
          </a:p>
          <a:p>
            <a:endParaRPr lang="en-US" dirty="0"/>
          </a:p>
          <a:p>
            <a:r>
              <a:rPr lang="en-US" dirty="0" smtClean="0"/>
              <a:t>SWP investment expenses: 50 bps</a:t>
            </a:r>
          </a:p>
          <a:p>
            <a:r>
              <a:rPr lang="en-US" dirty="0" smtClean="0"/>
              <a:t>GMWB investment and insurance expenses: 150 bps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0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0" y="76200"/>
            <a:ext cx="6022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I. Retirement Planning Environment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Risks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 facing retirees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7772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Quantifiable risks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Market/sequence of returns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Longevity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Withdrawal rates too high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Inflation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High fees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Insurer insolvency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Liquidity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Inadequate protection for surviving spouse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Behavioral risks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Inadequate understanding of issues with generating income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Temptation to spend more today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Mistakes, fraud, or cognitive decline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Poor/biased advice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Inability to assess and self-execute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2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0" y="228600"/>
            <a:ext cx="6022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I. Retirement Planning Environment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002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Decisions on retirement income made in following context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Social Security claiming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Existence of traditional pensions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Deploying home equity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Role of continued work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Threat of high expenses for medical or long-term care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Desire to leave a legacy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Expected pattern of living expenses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Amount of debt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Level of income taxes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620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Retirement Income Options Not Yet Widespread in Employer-Sponsored DC Retirement Plans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" y="5867400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/>
              <a:t>From Society of Actuaries’ report: The Next Evolution in Defined Contribution Retirement Plan Design</a:t>
            </a:r>
            <a:endParaRPr lang="en-US" sz="10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44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6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 Interest Heating Up with Retirement Income Solutions in Employer-Sponsored DC Retirement Plans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77724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Accounts in 401(k)/DC plans significant part of boomers’ retirement resources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Employers </a:t>
            </a:r>
            <a:r>
              <a:rPr lang="en-US" dirty="0"/>
              <a:t>expressing no interest </a:t>
            </a:r>
            <a:r>
              <a:rPr lang="en-US" dirty="0" smtClean="0"/>
              <a:t>in retirement </a:t>
            </a:r>
            <a:r>
              <a:rPr lang="en-US" dirty="0"/>
              <a:t>income solutions </a:t>
            </a:r>
            <a:r>
              <a:rPr lang="en-US" dirty="0" smtClean="0"/>
              <a:t>in </a:t>
            </a:r>
            <a:r>
              <a:rPr lang="en-US" dirty="0" err="1" smtClean="0"/>
              <a:t>AonHewitt</a:t>
            </a:r>
            <a:r>
              <a:rPr lang="en-US" dirty="0" smtClean="0"/>
              <a:t> survey dropped </a:t>
            </a:r>
            <a:r>
              <a:rPr lang="en-US" dirty="0"/>
              <a:t>from 57% to 27% between 2012 and 2013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2009 DOL promulgated safe harbor regulations on annuities in DC plans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DOL considering regulations on longevity annuities, retirement income statements in DC plans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Recent papers on retirement income from professional groups: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Society of Actuaries: The Next Evolution in DC Retirement Income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American Academy of Actuaries: Risky Business – Living Longer Without Income for Life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DC Plan Investment Menu Design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at Sophisticated Employers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828800"/>
            <a:ext cx="77724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Passive funds, drive fees as low as possible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Limited menu of core index funds in domestic, small cap and international stocks, bonds, REITs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Target date funds that package the core index funds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Employees can elect target date funds or mix their own asset allocation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8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9600" y="152400"/>
            <a:ext cx="74701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II. Review Trends Employer-Sponsored DC Plans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>Academic Research Shows Underperformance of Actively Managed Portfolios</a:t>
            </a:r>
            <a: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2400" b="1" kern="0" dirty="0">
                <a:solidFill>
                  <a:srgbClr val="8A0000"/>
                </a:solidFill>
                <a:latin typeface="News Gothic MT" pitchFamily="-105" charset="0"/>
                <a:ea typeface="ＭＳ Ｐゴシック" pitchFamily="-97" charset="-128"/>
                <a:cs typeface="Arial" pitchFamily="34" charset="0"/>
                <a:sym typeface="Arial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News Gothic MT" pitchFamily="-105" charset="0"/>
              <a:ea typeface="ＭＳ Ｐゴシック" pitchFamily="-97" charset="-128"/>
              <a:cs typeface="Arial" pitchFamily="34" charset="0"/>
              <a:sym typeface="Arial" pitchFamily="34" charset="0"/>
            </a:endParaRPr>
          </a:p>
        </p:txBody>
      </p:sp>
      <p:pic>
        <p:nvPicPr>
          <p:cNvPr id="16" name="Picture 15" descr="Screen Shot 2013-08-14 at 8.49.0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524000"/>
            <a:ext cx="6076221" cy="5179884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4648200" y="6381750"/>
            <a:ext cx="381000" cy="476250"/>
          </a:xfrm>
        </p:spPr>
        <p:txBody>
          <a:bodyPr/>
          <a:lstStyle/>
          <a:p>
            <a:pPr>
              <a:defRPr/>
            </a:pPr>
            <a:fld id="{04F6820F-2806-40DA-9955-1C44FC5DB3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5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346&quot;&gt;&lt;property id=&quot;20148&quot; value=&quot;5&quot;/&gt;&lt;property id=&quot;20300&quot; value=&quot;Slide 3&quot;/&gt;&lt;property id=&quot;20307&quot; value=&quot;283&quot;/&gt;&lt;/object&gt;&lt;object type=&quot;3&quot; unique_id=&quot;10391&quot;&gt;&lt;property id=&quot;20148&quot; value=&quot;5&quot;/&gt;&lt;property id=&quot;20300&quot; value=&quot;Slide 2&quot;/&gt;&lt;property id=&quot;20307&quot; value=&quot;288&quot;/&gt;&lt;/object&gt;&lt;object type=&quot;3&quot; unique_id=&quot;10910&quot;&gt;&lt;property id=&quot;20148&quot; value=&quot;5&quot;/&gt;&lt;property id=&quot;20300&quot; value=&quot;Slide 4&quot;/&gt;&lt;property id=&quot;20307&quot; value=&quot;301&quot;/&gt;&lt;/object&gt;&lt;object type=&quot;3&quot; unique_id=&quot;11089&quot;&gt;&lt;property id=&quot;20148&quot; value=&quot;5&quot;/&gt;&lt;property id=&quot;20300&quot; value=&quot;Slide 1&quot;/&gt;&lt;property id=&quot;20307&quot; value=&quot;302&quot;/&gt;&lt;/object&gt;&lt;object type=&quot;3&quot; unique_id=&quot;11090&quot;&gt;&lt;property id=&quot;20148&quot; value=&quot;5&quot;/&gt;&lt;property id=&quot;20300&quot; value=&quot;Slide 5&quot;/&gt;&lt;property id=&quot;20307&quot; value=&quot;303&quot;/&gt;&lt;/object&gt;&lt;object type=&quot;3&quot; unique_id=&quot;11091&quot;&gt;&lt;property id=&quot;20148&quot; value=&quot;5&quot;/&gt;&lt;property id=&quot;20300&quot; value=&quot;Slide 6&quot;/&gt;&lt;property id=&quot;20307&quot; value=&quot;304&quot;/&gt;&lt;/object&gt;&lt;object type=&quot;3&quot; unique_id=&quot;11092&quot;&gt;&lt;property id=&quot;20148&quot; value=&quot;5&quot;/&gt;&lt;property id=&quot;20300&quot; value=&quot;Slide 7&quot;/&gt;&lt;property id=&quot;20307&quot; value=&quot;305&quot;/&gt;&lt;/object&gt;&lt;object type=&quot;3&quot; unique_id=&quot;11093&quot;&gt;&lt;property id=&quot;20148&quot; value=&quot;5&quot;/&gt;&lt;property id=&quot;20300&quot; value=&quot;Slide 8&quot;/&gt;&lt;property id=&quot;20307&quot; value=&quot;306&quot;/&gt;&lt;/object&gt;&lt;object type=&quot;3&quot; unique_id=&quot;11094&quot;&gt;&lt;property id=&quot;20148&quot; value=&quot;5&quot;/&gt;&lt;property id=&quot;20300&quot; value=&quot;Slide 9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11701</TotalTime>
  <Words>2878</Words>
  <Application>Microsoft Office PowerPoint</Application>
  <PresentationFormat>On-screen Show (4:3)</PresentationFormat>
  <Paragraphs>489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</vt:lpstr>
      <vt:lpstr>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RIG Comparisons How much annual income does $100,000 buy? Age 65 Retirement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Carstensen</dc:creator>
  <cp:lastModifiedBy>SOA USER</cp:lastModifiedBy>
  <cp:revision>336</cp:revision>
  <cp:lastPrinted>2013-05-13T22:21:38Z</cp:lastPrinted>
  <dcterms:created xsi:type="dcterms:W3CDTF">2012-10-04T14:04:18Z</dcterms:created>
  <dcterms:modified xsi:type="dcterms:W3CDTF">2013-09-17T18:41:36Z</dcterms:modified>
</cp:coreProperties>
</file>