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7" r:id="rId2"/>
    <p:sldId id="284" r:id="rId3"/>
    <p:sldId id="259" r:id="rId4"/>
    <p:sldId id="289" r:id="rId5"/>
    <p:sldId id="278" r:id="rId6"/>
    <p:sldId id="279" r:id="rId7"/>
    <p:sldId id="256" r:id="rId8"/>
    <p:sldId id="258" r:id="rId9"/>
    <p:sldId id="280" r:id="rId10"/>
    <p:sldId id="293" r:id="rId11"/>
    <p:sldId id="285" r:id="rId12"/>
    <p:sldId id="290" r:id="rId13"/>
    <p:sldId id="261" r:id="rId14"/>
    <p:sldId id="281" r:id="rId15"/>
    <p:sldId id="282" r:id="rId16"/>
    <p:sldId id="287" r:id="rId17"/>
    <p:sldId id="291" r:id="rId18"/>
    <p:sldId id="297" r:id="rId19"/>
    <p:sldId id="264" r:id="rId20"/>
    <p:sldId id="267" r:id="rId21"/>
    <p:sldId id="268" r:id="rId22"/>
    <p:sldId id="270" r:id="rId23"/>
    <p:sldId id="271" r:id="rId24"/>
    <p:sldId id="272" r:id="rId25"/>
    <p:sldId id="273" r:id="rId26"/>
    <p:sldId id="295" r:id="rId27"/>
    <p:sldId id="288" r:id="rId28"/>
    <p:sldId id="292" r:id="rId29"/>
    <p:sldId id="274" r:id="rId30"/>
    <p:sldId id="275" r:id="rId31"/>
    <p:sldId id="276" r:id="rId32"/>
    <p:sldId id="277" r:id="rId33"/>
    <p:sldId id="296"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85A9A3D-1327-4D8C-8663-858C16944A32}">
          <p14:sldIdLst>
            <p14:sldId id="257"/>
            <p14:sldId id="284"/>
          </p14:sldIdLst>
        </p14:section>
        <p14:section name="Chapter1" id="{7C5B2764-61D6-4714-AEC3-3CD96C6CFE8F}">
          <p14:sldIdLst>
            <p14:sldId id="259"/>
            <p14:sldId id="289"/>
            <p14:sldId id="278"/>
            <p14:sldId id="279"/>
            <p14:sldId id="256"/>
            <p14:sldId id="258"/>
            <p14:sldId id="280"/>
            <p14:sldId id="293"/>
          </p14:sldIdLst>
        </p14:section>
        <p14:section name="Chapter2" id="{D11EAECE-4A5C-4784-A4BC-65E212661CC4}">
          <p14:sldIdLst>
            <p14:sldId id="285"/>
            <p14:sldId id="290"/>
            <p14:sldId id="261"/>
            <p14:sldId id="281"/>
            <p14:sldId id="282"/>
          </p14:sldIdLst>
        </p14:section>
        <p14:section name="Chapter3" id="{C39A9D6A-C84D-43C1-8AA4-E5E5E5EA76F1}">
          <p14:sldIdLst>
            <p14:sldId id="287"/>
            <p14:sldId id="291"/>
            <p14:sldId id="297"/>
            <p14:sldId id="264"/>
            <p14:sldId id="267"/>
            <p14:sldId id="268"/>
            <p14:sldId id="270"/>
            <p14:sldId id="271"/>
            <p14:sldId id="272"/>
            <p14:sldId id="273"/>
            <p14:sldId id="295"/>
          </p14:sldIdLst>
        </p14:section>
        <p14:section name="Chapter4" id="{92905202-1107-440B-BF09-135E1C3B96CD}">
          <p14:sldIdLst>
            <p14:sldId id="288"/>
            <p14:sldId id="292"/>
            <p14:sldId id="274"/>
            <p14:sldId id="275"/>
            <p14:sldId id="276"/>
            <p14:sldId id="277"/>
            <p14:sldId id="296"/>
          </p14:sldIdLst>
        </p14:section>
        <p14:section name="To be Deleted" id="{425D4270-20E8-4803-9CE5-00051ED412A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DA95"/>
    <a:srgbClr val="CDC8A7"/>
    <a:srgbClr val="713605"/>
    <a:srgbClr val="666633"/>
    <a:srgbClr val="BC8B00"/>
    <a:srgbClr val="FFCC00"/>
    <a:srgbClr val="CC9900"/>
    <a:srgbClr val="008000"/>
    <a:srgbClr val="003300"/>
    <a:srgbClr val="33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56" autoAdjust="0"/>
    <p:restoredTop sz="94660"/>
  </p:normalViewPr>
  <p:slideViewPr>
    <p:cSldViewPr showGuides="1">
      <p:cViewPr>
        <p:scale>
          <a:sx n="70" d="100"/>
          <a:sy n="70" d="100"/>
        </p:scale>
        <p:origin x="-1590" y="-66"/>
      </p:cViewPr>
      <p:guideLst>
        <p:guide orient="horz" pos="2160"/>
        <p:guide orient="horz" pos="816"/>
        <p:guide orient="horz" pos="1152"/>
        <p:guide pos="14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482353-A73D-454F-BA18-7C6A320B0551}" type="datetimeFigureOut">
              <a:rPr lang="en-US" smtClean="0"/>
              <a:pPr/>
              <a:t>3/21/2013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FD46C8-7764-4BBF-844D-A198172017FE}" type="slidenum">
              <a:rPr lang="en-US" smtClean="0"/>
              <a:pPr/>
              <a:t>‹#›</a:t>
            </a:fld>
            <a:endParaRPr lang="en-US"/>
          </a:p>
        </p:txBody>
      </p:sp>
    </p:spTree>
    <p:extLst>
      <p:ext uri="{BB962C8B-B14F-4D97-AF65-F5344CB8AC3E}">
        <p14:creationId xmlns:p14="http://schemas.microsoft.com/office/powerpoint/2010/main" val="1887271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Images</a:t>
            </a:r>
          </a:p>
        </p:txBody>
      </p:sp>
      <p:sp>
        <p:nvSpPr>
          <p:cNvPr id="4" name="Slide Number Placeholder 3"/>
          <p:cNvSpPr>
            <a:spLocks noGrp="1"/>
          </p:cNvSpPr>
          <p:nvPr>
            <p:ph type="sldNum" sz="quarter" idx="10"/>
          </p:nvPr>
        </p:nvSpPr>
        <p:spPr/>
        <p:txBody>
          <a:bodyPr/>
          <a:lstStyle/>
          <a:p>
            <a:fld id="{F7FD46C8-7764-4BBF-844D-A198172017FE}" type="slidenum">
              <a:rPr lang="en-US" smtClean="0"/>
              <a:pPr/>
              <a:t>1</a:t>
            </a:fld>
            <a:endParaRPr lang="en-US"/>
          </a:p>
        </p:txBody>
      </p:sp>
    </p:spTree>
    <p:extLst>
      <p:ext uri="{BB962C8B-B14F-4D97-AF65-F5344CB8AC3E}">
        <p14:creationId xmlns:p14="http://schemas.microsoft.com/office/powerpoint/2010/main" val="28623496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566A3EE-2681-4216-BC41-104910361B6B}" type="datetimeFigureOut">
              <a:rPr lang="en-US" smtClean="0"/>
              <a:pPr/>
              <a:t>3/21/2013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963436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66A3EE-2681-4216-BC41-104910361B6B}" type="datetimeFigureOut">
              <a:rPr lang="en-US" smtClean="0"/>
              <a:pPr/>
              <a:t>3/21/2013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2895661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66A3EE-2681-4216-BC41-104910361B6B}" type="datetimeFigureOut">
              <a:rPr lang="en-US" smtClean="0"/>
              <a:pPr/>
              <a:t>3/21/2013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3136097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566A3EE-2681-4216-BC41-104910361B6B}" type="datetimeFigureOut">
              <a:rPr lang="en-US" smtClean="0"/>
              <a:pPr/>
              <a:t>3/21/2013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2747301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566A3EE-2681-4216-BC41-104910361B6B}" type="datetimeFigureOut">
              <a:rPr lang="en-US" smtClean="0"/>
              <a:pPr/>
              <a:t>3/21/2013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1448785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66A3EE-2681-4216-BC41-104910361B6B}" type="datetimeFigureOut">
              <a:rPr lang="en-US" smtClean="0"/>
              <a:pPr/>
              <a:t>3/21/2013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1731284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66A3EE-2681-4216-BC41-104910361B6B}" type="datetimeFigureOut">
              <a:rPr lang="en-US" smtClean="0"/>
              <a:pPr/>
              <a:t>3/21/2013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2544126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66A3EE-2681-4216-BC41-104910361B6B}" type="datetimeFigureOut">
              <a:rPr lang="en-US" smtClean="0"/>
              <a:pPr/>
              <a:t>3/21/2013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2645092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66A3EE-2681-4216-BC41-104910361B6B}" type="datetimeFigureOut">
              <a:rPr lang="en-US" smtClean="0"/>
              <a:pPr/>
              <a:t>3/21/2013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1137306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66A3EE-2681-4216-BC41-104910361B6B}" type="datetimeFigureOut">
              <a:rPr lang="en-US" smtClean="0"/>
              <a:pPr/>
              <a:t>3/21/2013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2712030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66A3EE-2681-4216-BC41-104910361B6B}" type="datetimeFigureOut">
              <a:rPr lang="en-US" smtClean="0"/>
              <a:pPr/>
              <a:t>3/21/2013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15593-7079-4BDA-8B9E-D2A716FF0B24}" type="slidenum">
              <a:rPr lang="en-US" smtClean="0"/>
              <a:pPr/>
              <a:t>‹#›</a:t>
            </a:fld>
            <a:endParaRPr lang="en-US"/>
          </a:p>
        </p:txBody>
      </p:sp>
    </p:spTree>
    <p:extLst>
      <p:ext uri="{BB962C8B-B14F-4D97-AF65-F5344CB8AC3E}">
        <p14:creationId xmlns:p14="http://schemas.microsoft.com/office/powerpoint/2010/main" val="1661152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66A3EE-2681-4216-BC41-104910361B6B}" type="datetimeFigureOut">
              <a:rPr lang="en-US" smtClean="0"/>
              <a:pPr/>
              <a:t>3/21/2013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A15593-7079-4BDA-8B9E-D2A716FF0B24}" type="slidenum">
              <a:rPr lang="en-US" smtClean="0"/>
              <a:pPr/>
              <a:t>‹#›</a:t>
            </a:fld>
            <a:endParaRPr lang="en-US"/>
          </a:p>
        </p:txBody>
      </p:sp>
    </p:spTree>
    <p:extLst>
      <p:ext uri="{BB962C8B-B14F-4D97-AF65-F5344CB8AC3E}">
        <p14:creationId xmlns:p14="http://schemas.microsoft.com/office/powerpoint/2010/main" val="4636429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524000"/>
            <a:ext cx="7772400" cy="1231106"/>
          </a:xfrm>
          <a:prstGeom prst="rect">
            <a:avLst/>
          </a:prstGeom>
        </p:spPr>
        <p:txBody>
          <a:bodyPr wrap="square">
            <a:spAutoFit/>
          </a:bodyPr>
          <a:lstStyle/>
          <a:p>
            <a:r>
              <a:rPr lang="en-US" sz="2600" b="1" dirty="0" smtClean="0">
                <a:effectLst>
                  <a:outerShdw blurRad="38100" dist="114300" dir="2700000" algn="tl">
                    <a:schemeClr val="tx2">
                      <a:lumMod val="75000"/>
                      <a:alpha val="43000"/>
                    </a:schemeClr>
                  </a:outerShdw>
                </a:effectLst>
                <a:latin typeface="Cambria" pitchFamily="18" charset="0"/>
              </a:rPr>
              <a:t>Recognizing When Black Swans Aren’t :</a:t>
            </a:r>
          </a:p>
          <a:p>
            <a:r>
              <a:rPr lang="en-US" sz="2400" dirty="0" smtClean="0">
                <a:latin typeface="Cambria" pitchFamily="18" charset="0"/>
              </a:rPr>
              <a:t>Holistically </a:t>
            </a:r>
            <a:r>
              <a:rPr lang="en-US" sz="2400" dirty="0">
                <a:latin typeface="Cambria" pitchFamily="18" charset="0"/>
              </a:rPr>
              <a:t>Training Management to Better Recognize, Assess, and Respond to Emerging Extreme Events</a:t>
            </a:r>
          </a:p>
        </p:txBody>
      </p:sp>
      <p:sp>
        <p:nvSpPr>
          <p:cNvPr id="5" name="Rectangle 4"/>
          <p:cNvSpPr/>
          <p:nvPr/>
        </p:nvSpPr>
        <p:spPr>
          <a:xfrm>
            <a:off x="4213772" y="4476464"/>
            <a:ext cx="4701627" cy="1754326"/>
          </a:xfrm>
          <a:prstGeom prst="rect">
            <a:avLst/>
          </a:prstGeom>
        </p:spPr>
        <p:txBody>
          <a:bodyPr wrap="square">
            <a:spAutoFit/>
          </a:bodyPr>
          <a:lstStyle/>
          <a:p>
            <a:r>
              <a:rPr lang="en-US" b="1" dirty="0">
                <a:latin typeface="Cambria" pitchFamily="18" charset="0"/>
              </a:rPr>
              <a:t>Guntram Fritz </a:t>
            </a:r>
            <a:r>
              <a:rPr lang="en-US" b="1" dirty="0" err="1">
                <a:latin typeface="Cambria" pitchFamily="18" charset="0"/>
              </a:rPr>
              <a:t>Albin</a:t>
            </a:r>
            <a:r>
              <a:rPr lang="en-US" b="1" dirty="0">
                <a:latin typeface="Cambria" pitchFamily="18" charset="0"/>
              </a:rPr>
              <a:t> Werther, Ph.D.</a:t>
            </a:r>
          </a:p>
          <a:p>
            <a:r>
              <a:rPr lang="en-US" dirty="0">
                <a:latin typeface="Cambria" pitchFamily="18" charset="0"/>
              </a:rPr>
              <a:t>Professor of Strategic Management, </a:t>
            </a:r>
            <a:endParaRPr lang="en-US" dirty="0" smtClean="0">
              <a:latin typeface="Cambria" pitchFamily="18" charset="0"/>
            </a:endParaRPr>
          </a:p>
          <a:p>
            <a:r>
              <a:rPr lang="en-US" dirty="0" smtClean="0">
                <a:latin typeface="Cambria" pitchFamily="18" charset="0"/>
              </a:rPr>
              <a:t>The </a:t>
            </a:r>
            <a:r>
              <a:rPr lang="en-US" dirty="0">
                <a:latin typeface="Cambria" pitchFamily="18" charset="0"/>
              </a:rPr>
              <a:t>Fox School of Business, Temple University</a:t>
            </a:r>
          </a:p>
          <a:p>
            <a:r>
              <a:rPr lang="en-US" dirty="0">
                <a:latin typeface="Cambria" pitchFamily="18" charset="0"/>
              </a:rPr>
              <a:t>  </a:t>
            </a:r>
          </a:p>
          <a:p>
            <a:r>
              <a:rPr lang="en-US" b="1" dirty="0">
                <a:latin typeface="Cambria" pitchFamily="18" charset="0"/>
              </a:rPr>
              <a:t>Thomas </a:t>
            </a:r>
            <a:r>
              <a:rPr lang="en-US" b="1" dirty="0" err="1">
                <a:latin typeface="Cambria" pitchFamily="18" charset="0"/>
              </a:rPr>
              <a:t>Herget</a:t>
            </a:r>
            <a:endParaRPr lang="en-US" b="1" dirty="0">
              <a:latin typeface="Cambria" pitchFamily="18" charset="0"/>
            </a:endParaRPr>
          </a:p>
          <a:p>
            <a:r>
              <a:rPr lang="en-US" dirty="0" smtClean="0">
                <a:latin typeface="Cambria" pitchFamily="18" charset="0"/>
              </a:rPr>
              <a:t>FSA, MAAA, CERA</a:t>
            </a:r>
            <a:endParaRPr lang="en-US" dirty="0">
              <a:latin typeface="Cambria" pitchFamily="18" charset="0"/>
            </a:endParaRPr>
          </a:p>
        </p:txBody>
      </p:sp>
    </p:spTree>
    <p:extLst>
      <p:ext uri="{BB962C8B-B14F-4D97-AF65-F5344CB8AC3E}">
        <p14:creationId xmlns:p14="http://schemas.microsoft.com/office/powerpoint/2010/main" val="178006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6270" y="912674"/>
            <a:ext cx="7918130" cy="1754326"/>
          </a:xfrm>
          <a:prstGeom prst="rect">
            <a:avLst/>
          </a:prstGeom>
          <a:noFill/>
        </p:spPr>
        <p:txBody>
          <a:bodyPr wrap="square" rtlCol="0">
            <a:spAutoFit/>
          </a:bodyPr>
          <a:lstStyle/>
          <a:p>
            <a:r>
              <a:rPr lang="en-US" dirty="0" smtClean="0"/>
              <a:t>Protect from Black Swan occurrences by building better ways to assess such event’s background characteristics, emergence dynamics, logics, and other foreseeable attributes</a:t>
            </a:r>
          </a:p>
          <a:p>
            <a:endParaRPr lang="en-US" dirty="0"/>
          </a:p>
          <a:p>
            <a:r>
              <a:rPr lang="en-US" dirty="0" smtClean="0"/>
              <a:t>Respond to the opportunities  arising from </a:t>
            </a:r>
            <a:r>
              <a:rPr lang="en-US" dirty="0" smtClean="0">
                <a:solidFill>
                  <a:schemeClr val="accent2"/>
                </a:solidFill>
                <a:effectLst>
                  <a:outerShdw blurRad="38100" dist="38100" dir="2700000" algn="tl">
                    <a:srgbClr val="000000">
                      <a:alpha val="43137"/>
                    </a:srgbClr>
                  </a:outerShdw>
                </a:effectLst>
              </a:rPr>
              <a:t>L</a:t>
            </a:r>
            <a:r>
              <a:rPr lang="en-US" dirty="0" smtClean="0"/>
              <a:t>arge </a:t>
            </a:r>
            <a:r>
              <a:rPr lang="en-US" dirty="0" smtClean="0">
                <a:solidFill>
                  <a:schemeClr val="accent2"/>
                </a:solidFill>
                <a:effectLst>
                  <a:outerShdw blurRad="38100" dist="38100" dir="2700000" algn="tl">
                    <a:srgbClr val="000000">
                      <a:alpha val="43137"/>
                    </a:srgbClr>
                  </a:outerShdw>
                </a:effectLst>
              </a:rPr>
              <a:t>S</a:t>
            </a:r>
            <a:r>
              <a:rPr lang="en-US" dirty="0" smtClean="0"/>
              <a:t>cale, </a:t>
            </a:r>
            <a:r>
              <a:rPr lang="en-US" dirty="0" smtClean="0">
                <a:solidFill>
                  <a:schemeClr val="accent2"/>
                </a:solidFill>
                <a:effectLst>
                  <a:outerShdw blurRad="38100" dist="38100" dir="2700000" algn="tl">
                    <a:srgbClr val="000000">
                      <a:alpha val="43137"/>
                    </a:srgbClr>
                  </a:outerShdw>
                </a:effectLst>
              </a:rPr>
              <a:t>L</a:t>
            </a:r>
            <a:r>
              <a:rPr lang="en-US" dirty="0" smtClean="0"/>
              <a:t>arge </a:t>
            </a:r>
            <a:r>
              <a:rPr lang="en-US" dirty="0" smtClean="0">
                <a:solidFill>
                  <a:schemeClr val="accent2"/>
                </a:solidFill>
                <a:effectLst>
                  <a:outerShdw blurRad="38100" dist="38100" dir="2700000" algn="tl">
                    <a:srgbClr val="000000">
                      <a:alpha val="43137"/>
                    </a:srgbClr>
                  </a:outerShdw>
                </a:effectLst>
              </a:rPr>
              <a:t>I</a:t>
            </a:r>
            <a:r>
              <a:rPr lang="en-US" dirty="0" smtClean="0"/>
              <a:t>mpact, </a:t>
            </a:r>
            <a:r>
              <a:rPr lang="en-US" dirty="0" smtClean="0">
                <a:solidFill>
                  <a:schemeClr val="accent2"/>
                </a:solidFill>
                <a:effectLst>
                  <a:outerShdw blurRad="38100" dist="38100" dir="2700000" algn="tl">
                    <a:srgbClr val="000000">
                      <a:alpha val="43137"/>
                    </a:srgbClr>
                  </a:outerShdw>
                </a:effectLst>
              </a:rPr>
              <a:t>R</a:t>
            </a:r>
            <a:r>
              <a:rPr lang="en-US" dirty="0" smtClean="0"/>
              <a:t>are </a:t>
            </a:r>
            <a:r>
              <a:rPr lang="en-US" dirty="0">
                <a:solidFill>
                  <a:schemeClr val="accent2"/>
                </a:solidFill>
                <a:effectLst>
                  <a:outerShdw blurRad="38100" dist="38100" dir="2700000" algn="tl">
                    <a:srgbClr val="000000">
                      <a:alpha val="43137"/>
                    </a:srgbClr>
                  </a:outerShdw>
                </a:effectLst>
              </a:rPr>
              <a:t>E</a:t>
            </a:r>
            <a:r>
              <a:rPr lang="en-US" dirty="0" smtClean="0"/>
              <a:t>vents (LSLIRE’s)</a:t>
            </a:r>
            <a:endParaRPr lang="en-US" dirty="0"/>
          </a:p>
        </p:txBody>
      </p:sp>
      <p:grpSp>
        <p:nvGrpSpPr>
          <p:cNvPr id="24" name="Group 23"/>
          <p:cNvGrpSpPr/>
          <p:nvPr/>
        </p:nvGrpSpPr>
        <p:grpSpPr>
          <a:xfrm>
            <a:off x="304800" y="2045888"/>
            <a:ext cx="303206" cy="275117"/>
            <a:chOff x="272630" y="1524000"/>
            <a:chExt cx="303206" cy="275117"/>
          </a:xfrm>
        </p:grpSpPr>
        <p:grpSp>
          <p:nvGrpSpPr>
            <p:cNvPr id="25" name="Group 24"/>
            <p:cNvGrpSpPr/>
            <p:nvPr/>
          </p:nvGrpSpPr>
          <p:grpSpPr>
            <a:xfrm>
              <a:off x="315162" y="1524000"/>
              <a:ext cx="260674" cy="264484"/>
              <a:chOff x="533400" y="3962400"/>
              <a:chExt cx="533400" cy="533400"/>
            </a:xfrm>
          </p:grpSpPr>
          <p:sp>
            <p:nvSpPr>
              <p:cNvPr id="27" name="Oval 26"/>
              <p:cNvSpPr/>
              <p:nvPr/>
            </p:nvSpPr>
            <p:spPr>
              <a:xfrm>
                <a:off x="533400" y="3962400"/>
                <a:ext cx="533400" cy="5334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620233" y="4038600"/>
                <a:ext cx="373380" cy="3733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664534" y="4097966"/>
                <a:ext cx="266700" cy="2667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40734" y="4172922"/>
                <a:ext cx="106680" cy="10668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6" name="Straight Arrow Connector 25"/>
            <p:cNvCxnSpPr/>
            <p:nvPr/>
          </p:nvCxnSpPr>
          <p:spPr>
            <a:xfrm flipH="1">
              <a:off x="272630" y="1667974"/>
              <a:ext cx="151892" cy="131143"/>
            </a:xfrm>
            <a:prstGeom prst="straightConnector1">
              <a:avLst/>
            </a:prstGeom>
            <a:ln w="31750" cap="rnd">
              <a:solidFill>
                <a:schemeClr val="tx1">
                  <a:alpha val="80000"/>
                </a:schemeClr>
              </a:solidFill>
              <a:round/>
              <a:headEnd type="none"/>
              <a:tailEnd type="diamond"/>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304800" y="991937"/>
            <a:ext cx="303206" cy="275117"/>
            <a:chOff x="272630" y="1524000"/>
            <a:chExt cx="303206" cy="275117"/>
          </a:xfrm>
        </p:grpSpPr>
        <p:grpSp>
          <p:nvGrpSpPr>
            <p:cNvPr id="17" name="Group 16"/>
            <p:cNvGrpSpPr/>
            <p:nvPr/>
          </p:nvGrpSpPr>
          <p:grpSpPr>
            <a:xfrm>
              <a:off x="315162" y="1524000"/>
              <a:ext cx="260674" cy="264484"/>
              <a:chOff x="533400" y="3962400"/>
              <a:chExt cx="533400" cy="533400"/>
            </a:xfrm>
          </p:grpSpPr>
          <p:sp>
            <p:nvSpPr>
              <p:cNvPr id="19" name="Oval 18"/>
              <p:cNvSpPr/>
              <p:nvPr/>
            </p:nvSpPr>
            <p:spPr>
              <a:xfrm>
                <a:off x="533400" y="3962400"/>
                <a:ext cx="533400" cy="5334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620233" y="4038600"/>
                <a:ext cx="373380" cy="3733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664534" y="4097966"/>
                <a:ext cx="266700" cy="2667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740734" y="4172922"/>
                <a:ext cx="106680" cy="10668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8" name="Straight Arrow Connector 17"/>
            <p:cNvCxnSpPr/>
            <p:nvPr/>
          </p:nvCxnSpPr>
          <p:spPr>
            <a:xfrm flipH="1">
              <a:off x="272630" y="1667974"/>
              <a:ext cx="151892" cy="131143"/>
            </a:xfrm>
            <a:prstGeom prst="straightConnector1">
              <a:avLst/>
            </a:prstGeom>
            <a:ln w="31750" cap="rnd">
              <a:solidFill>
                <a:schemeClr val="tx1">
                  <a:alpha val="80000"/>
                </a:schemeClr>
              </a:solidFill>
              <a:round/>
              <a:headEnd type="none"/>
              <a:tailEnd type="diamond"/>
            </a:ln>
          </p:spPr>
          <p:style>
            <a:lnRef idx="1">
              <a:schemeClr val="accent1"/>
            </a:lnRef>
            <a:fillRef idx="0">
              <a:schemeClr val="accent1"/>
            </a:fillRef>
            <a:effectRef idx="0">
              <a:schemeClr val="accent1"/>
            </a:effectRef>
            <a:fontRef idx="minor">
              <a:schemeClr val="tx1"/>
            </a:fontRef>
          </p:style>
        </p:cxnSp>
      </p:grpSp>
      <p:grpSp>
        <p:nvGrpSpPr>
          <p:cNvPr id="32" name="Group 31"/>
          <p:cNvGrpSpPr/>
          <p:nvPr/>
        </p:nvGrpSpPr>
        <p:grpSpPr>
          <a:xfrm>
            <a:off x="228600" y="531674"/>
            <a:ext cx="8894380" cy="373100"/>
            <a:chOff x="228600" y="1100970"/>
            <a:chExt cx="8894380" cy="373100"/>
          </a:xfrm>
        </p:grpSpPr>
        <p:sp>
          <p:nvSpPr>
            <p:cNvPr id="33" name="Rectangle 32"/>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75000"/>
                    <a:lumOff val="2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252250" y="1104738"/>
              <a:ext cx="1130438" cy="369332"/>
            </a:xfrm>
            <a:prstGeom prst="rect">
              <a:avLst/>
            </a:prstGeom>
            <a:noFill/>
          </p:spPr>
          <p:txBody>
            <a:bodyPr wrap="none" rtlCol="0">
              <a:spAutoFit/>
            </a:bodyPr>
            <a:lstStyle/>
            <a:p>
              <a:r>
                <a:rPr lang="en-US" b="1" dirty="0" smtClean="0">
                  <a:solidFill>
                    <a:schemeClr val="accent6">
                      <a:lumMod val="20000"/>
                      <a:lumOff val="80000"/>
                    </a:schemeClr>
                  </a:solidFill>
                </a:rPr>
                <a:t>Our Goals</a:t>
              </a:r>
              <a:endParaRPr lang="en-US" b="1" dirty="0">
                <a:solidFill>
                  <a:schemeClr val="accent6">
                    <a:lumMod val="20000"/>
                    <a:lumOff val="80000"/>
                  </a:schemeClr>
                </a:solidFill>
              </a:endParaRPr>
            </a:p>
          </p:txBody>
        </p:sp>
      </p:grpSp>
      <p:grpSp>
        <p:nvGrpSpPr>
          <p:cNvPr id="35" name="Group 34"/>
          <p:cNvGrpSpPr/>
          <p:nvPr/>
        </p:nvGrpSpPr>
        <p:grpSpPr>
          <a:xfrm>
            <a:off x="249620" y="2932655"/>
            <a:ext cx="8894380" cy="369332"/>
            <a:chOff x="228600" y="1093070"/>
            <a:chExt cx="8894380" cy="369332"/>
          </a:xfrm>
        </p:grpSpPr>
        <p:sp>
          <p:nvSpPr>
            <p:cNvPr id="36" name="Rectangle 35"/>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75000"/>
                    <a:lumOff val="2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252250" y="1093070"/>
              <a:ext cx="1036822" cy="369332"/>
            </a:xfrm>
            <a:prstGeom prst="rect">
              <a:avLst/>
            </a:prstGeom>
            <a:noFill/>
          </p:spPr>
          <p:txBody>
            <a:bodyPr wrap="none" rtlCol="0">
              <a:spAutoFit/>
            </a:bodyPr>
            <a:lstStyle/>
            <a:p>
              <a:r>
                <a:rPr lang="en-US" b="1" dirty="0" smtClean="0">
                  <a:solidFill>
                    <a:schemeClr val="accent6">
                      <a:lumMod val="20000"/>
                      <a:lumOff val="80000"/>
                    </a:schemeClr>
                  </a:solidFill>
                </a:rPr>
                <a:t>Contents</a:t>
              </a:r>
              <a:endParaRPr lang="en-US" b="1" dirty="0">
                <a:solidFill>
                  <a:schemeClr val="accent6">
                    <a:lumMod val="20000"/>
                    <a:lumOff val="80000"/>
                  </a:schemeClr>
                </a:solidFill>
              </a:endParaRPr>
            </a:p>
          </p:txBody>
        </p:sp>
      </p:grpSp>
      <p:sp>
        <p:nvSpPr>
          <p:cNvPr id="3" name="TextBox 2"/>
          <p:cNvSpPr txBox="1"/>
          <p:nvPr/>
        </p:nvSpPr>
        <p:spPr>
          <a:xfrm>
            <a:off x="228600" y="3332696"/>
            <a:ext cx="8686800" cy="2831544"/>
          </a:xfrm>
          <a:prstGeom prst="rect">
            <a:avLst/>
          </a:prstGeom>
          <a:noFill/>
        </p:spPr>
        <p:txBody>
          <a:bodyPr wrap="square" rtlCol="0">
            <a:spAutoFit/>
          </a:bodyPr>
          <a:lstStyle/>
          <a:p>
            <a:r>
              <a:rPr lang="en-US" sz="1700" b="1" dirty="0" smtClean="0"/>
              <a:t>Section 1. Definition of a Black swan</a:t>
            </a:r>
          </a:p>
          <a:p>
            <a:r>
              <a:rPr lang="en-US" sz="1600" dirty="0"/>
              <a:t> </a:t>
            </a:r>
            <a:r>
              <a:rPr lang="en-US" sz="1600" dirty="0" smtClean="0"/>
              <a:t>         - Black swan vs. LSLIREs </a:t>
            </a:r>
          </a:p>
          <a:p>
            <a:endParaRPr lang="en-US" sz="800" dirty="0" smtClean="0"/>
          </a:p>
          <a:p>
            <a:r>
              <a:rPr lang="en-US" sz="1700" b="1" dirty="0" smtClean="0"/>
              <a:t>Section 2</a:t>
            </a:r>
            <a:r>
              <a:rPr lang="en-US" sz="1700" b="1" dirty="0"/>
              <a:t>. Assessing The Black Swan’s </a:t>
            </a:r>
            <a:r>
              <a:rPr lang="en-US" sz="1700" b="1" dirty="0" smtClean="0"/>
              <a:t>Worldview </a:t>
            </a:r>
          </a:p>
          <a:p>
            <a:r>
              <a:rPr lang="en-US" dirty="0" smtClean="0"/>
              <a:t>         </a:t>
            </a:r>
            <a:r>
              <a:rPr lang="en-US" sz="1600" dirty="0" smtClean="0"/>
              <a:t>- Assessment </a:t>
            </a:r>
            <a:r>
              <a:rPr lang="en-US" sz="1600" dirty="0"/>
              <a:t>of the strengths and weaknesses of </a:t>
            </a:r>
            <a:r>
              <a:rPr lang="en-US" sz="1600" dirty="0" err="1"/>
              <a:t>Nassim</a:t>
            </a:r>
            <a:r>
              <a:rPr lang="en-US" sz="1600" dirty="0"/>
              <a:t> </a:t>
            </a:r>
            <a:r>
              <a:rPr lang="en-US" sz="1600" dirty="0" err="1"/>
              <a:t>Taleb’s</a:t>
            </a:r>
            <a:r>
              <a:rPr lang="en-US" sz="1600" dirty="0"/>
              <a:t> book, </a:t>
            </a:r>
            <a:r>
              <a:rPr lang="en-US" sz="1600" i="1" dirty="0"/>
              <a:t>The Black </a:t>
            </a:r>
            <a:r>
              <a:rPr lang="en-US" sz="1600" i="1" dirty="0" smtClean="0"/>
              <a:t>Swan</a:t>
            </a:r>
          </a:p>
          <a:p>
            <a:endParaRPr lang="en-US" sz="800" dirty="0"/>
          </a:p>
          <a:p>
            <a:r>
              <a:rPr lang="en-US" sz="1700" b="1" dirty="0" smtClean="0"/>
              <a:t>Section 3</a:t>
            </a:r>
            <a:r>
              <a:rPr lang="en-US" sz="1700" b="1" dirty="0"/>
              <a:t>. Moving Toward Solutions that Better Forecast Large Scale, Large Impact, Rare Events</a:t>
            </a:r>
          </a:p>
          <a:p>
            <a:r>
              <a:rPr lang="en-US" dirty="0"/>
              <a:t> </a:t>
            </a:r>
            <a:r>
              <a:rPr lang="en-US" dirty="0" smtClean="0"/>
              <a:t>        </a:t>
            </a:r>
            <a:r>
              <a:rPr lang="en-US" sz="1600" dirty="0" smtClean="0"/>
              <a:t>- Potential </a:t>
            </a:r>
            <a:r>
              <a:rPr lang="en-US" sz="1600" dirty="0"/>
              <a:t>solutions to doing better recognition (forecasting) of emerging </a:t>
            </a:r>
            <a:r>
              <a:rPr lang="en-US" sz="1600" dirty="0" smtClean="0"/>
              <a:t>LSLIRE’s</a:t>
            </a:r>
          </a:p>
          <a:p>
            <a:endParaRPr lang="en-US" sz="800" dirty="0" smtClean="0"/>
          </a:p>
          <a:p>
            <a:r>
              <a:rPr lang="en-US" sz="1700" b="1" dirty="0" smtClean="0"/>
              <a:t>Section 4</a:t>
            </a:r>
            <a:r>
              <a:rPr lang="en-US" sz="1700" b="1" dirty="0"/>
              <a:t>. potential solutions to doing better recognition (forecasting) of emerging </a:t>
            </a:r>
            <a:r>
              <a:rPr lang="en-US" sz="1700" b="1" dirty="0" smtClean="0"/>
              <a:t>LSLIRE’s</a:t>
            </a:r>
          </a:p>
          <a:p>
            <a:r>
              <a:rPr lang="en-US" sz="1600" dirty="0"/>
              <a:t> </a:t>
            </a:r>
            <a:r>
              <a:rPr lang="en-US" sz="1600" dirty="0" smtClean="0"/>
              <a:t>        - Difficult </a:t>
            </a:r>
            <a:r>
              <a:rPr lang="en-US" sz="1600" dirty="0"/>
              <a:t>aspects of reducing the uncertainty related to better timing </a:t>
            </a:r>
            <a:r>
              <a:rPr lang="en-US" sz="1600" dirty="0" smtClean="0"/>
              <a:t>of </a:t>
            </a:r>
            <a:r>
              <a:rPr lang="en-US" sz="1600" dirty="0"/>
              <a:t>emerging </a:t>
            </a:r>
            <a:r>
              <a:rPr lang="en-US" sz="1600" dirty="0" smtClean="0"/>
              <a:t>LSLIRE’s, and   </a:t>
            </a:r>
          </a:p>
          <a:p>
            <a:r>
              <a:rPr lang="en-US" sz="1600" dirty="0"/>
              <a:t> </a:t>
            </a:r>
            <a:r>
              <a:rPr lang="en-US" sz="1600" dirty="0" smtClean="0"/>
              <a:t>          thus of </a:t>
            </a:r>
            <a:r>
              <a:rPr lang="en-US" sz="1600" dirty="0"/>
              <a:t>better foreseeing emerging tipping or trigger </a:t>
            </a:r>
            <a:r>
              <a:rPr lang="en-US" sz="1600" dirty="0" smtClean="0"/>
              <a:t>points within a LSLIRE occurrence</a:t>
            </a:r>
            <a:endParaRPr lang="en-US" sz="1600" dirty="0"/>
          </a:p>
        </p:txBody>
      </p:sp>
    </p:spTree>
    <p:extLst>
      <p:ext uri="{BB962C8B-B14F-4D97-AF65-F5344CB8AC3E}">
        <p14:creationId xmlns:p14="http://schemas.microsoft.com/office/powerpoint/2010/main" val="6359876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1000"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cxnSp>
        <p:nvCxnSpPr>
          <p:cNvPr id="6" name="Straight Connector 5"/>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299673" y="1530301"/>
            <a:ext cx="352674" cy="4462347"/>
            <a:chOff x="299673" y="1797204"/>
            <a:chExt cx="352674" cy="4462347"/>
          </a:xfrm>
        </p:grpSpPr>
        <p:grpSp>
          <p:nvGrpSpPr>
            <p:cNvPr id="13" name="Group 12"/>
            <p:cNvGrpSpPr/>
            <p:nvPr/>
          </p:nvGrpSpPr>
          <p:grpSpPr>
            <a:xfrm>
              <a:off x="299673" y="1797204"/>
              <a:ext cx="337356" cy="342901"/>
              <a:chOff x="3581400" y="1028700"/>
              <a:chExt cx="565956" cy="571502"/>
            </a:xfrm>
          </p:grpSpPr>
          <p:sp>
            <p:nvSpPr>
              <p:cNvPr id="7" name="Teardrop 6"/>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ardrop 9"/>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ardrop 10"/>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ardrop 11"/>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p:nvGrpSpPr>
          <p:grpSpPr>
            <a:xfrm>
              <a:off x="304800" y="2203295"/>
              <a:ext cx="337356" cy="342901"/>
              <a:chOff x="3581400" y="1028700"/>
              <a:chExt cx="565956" cy="571502"/>
            </a:xfrm>
          </p:grpSpPr>
          <p:sp>
            <p:nvSpPr>
              <p:cNvPr id="15" name="Teardrop 1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ardrop 1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ardrop 1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ardrop 1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p:cNvGrpSpPr/>
            <p:nvPr/>
          </p:nvGrpSpPr>
          <p:grpSpPr>
            <a:xfrm>
              <a:off x="304800" y="3043352"/>
              <a:ext cx="337356" cy="342901"/>
              <a:chOff x="3581400" y="1028700"/>
              <a:chExt cx="565956" cy="571502"/>
            </a:xfrm>
          </p:grpSpPr>
          <p:sp>
            <p:nvSpPr>
              <p:cNvPr id="20" name="Teardrop 19"/>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ardrop 20"/>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ardrop 21"/>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ardrop 22"/>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p:cNvGrpSpPr/>
            <p:nvPr/>
          </p:nvGrpSpPr>
          <p:grpSpPr>
            <a:xfrm>
              <a:off x="304800" y="3848099"/>
              <a:ext cx="337356" cy="342901"/>
              <a:chOff x="3581400" y="1028700"/>
              <a:chExt cx="565956" cy="571502"/>
            </a:xfrm>
          </p:grpSpPr>
          <p:sp>
            <p:nvSpPr>
              <p:cNvPr id="25" name="Teardrop 2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ardrop 2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ardrop 2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ardrop 2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p:cNvGrpSpPr/>
            <p:nvPr/>
          </p:nvGrpSpPr>
          <p:grpSpPr>
            <a:xfrm>
              <a:off x="304800" y="4663997"/>
              <a:ext cx="337356" cy="342901"/>
              <a:chOff x="3581400" y="1028700"/>
              <a:chExt cx="565956" cy="571502"/>
            </a:xfrm>
          </p:grpSpPr>
          <p:sp>
            <p:nvSpPr>
              <p:cNvPr id="30" name="Teardrop 29"/>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ardrop 30"/>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ardrop 31"/>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ardrop 32"/>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 name="Group 33"/>
            <p:cNvGrpSpPr/>
            <p:nvPr/>
          </p:nvGrpSpPr>
          <p:grpSpPr>
            <a:xfrm>
              <a:off x="304800" y="5084955"/>
              <a:ext cx="337356" cy="342901"/>
              <a:chOff x="3581400" y="1028700"/>
              <a:chExt cx="565956" cy="571502"/>
            </a:xfrm>
          </p:grpSpPr>
          <p:sp>
            <p:nvSpPr>
              <p:cNvPr id="35" name="Teardrop 3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ardrop 3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ardrop 3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ardrop 3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9" name="Group 38"/>
            <p:cNvGrpSpPr/>
            <p:nvPr/>
          </p:nvGrpSpPr>
          <p:grpSpPr>
            <a:xfrm>
              <a:off x="314991" y="5502197"/>
              <a:ext cx="337356" cy="342901"/>
              <a:chOff x="3581400" y="1028700"/>
              <a:chExt cx="565956" cy="571502"/>
            </a:xfrm>
          </p:grpSpPr>
          <p:sp>
            <p:nvSpPr>
              <p:cNvPr id="40" name="Teardrop 39"/>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ardrop 40"/>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ardrop 41"/>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ardrop 42"/>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4" name="Group 43"/>
            <p:cNvGrpSpPr/>
            <p:nvPr/>
          </p:nvGrpSpPr>
          <p:grpSpPr>
            <a:xfrm>
              <a:off x="314991" y="5916650"/>
              <a:ext cx="337356" cy="342901"/>
              <a:chOff x="3581400" y="1028700"/>
              <a:chExt cx="565956" cy="571502"/>
            </a:xfrm>
          </p:grpSpPr>
          <p:sp>
            <p:nvSpPr>
              <p:cNvPr id="45" name="Teardrop 4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ardrop 4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ardrop 4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ardrop 4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Rectangle 1"/>
          <p:cNvSpPr/>
          <p:nvPr/>
        </p:nvSpPr>
        <p:spPr>
          <a:xfrm>
            <a:off x="337037" y="1164608"/>
            <a:ext cx="8077200" cy="5216813"/>
          </a:xfrm>
          <a:prstGeom prst="rect">
            <a:avLst/>
          </a:prstGeom>
        </p:spPr>
        <p:txBody>
          <a:bodyPr wrap="square">
            <a:spAutoFit/>
          </a:bodyPr>
          <a:lstStyle/>
          <a:p>
            <a:endParaRPr lang="en-US" dirty="0"/>
          </a:p>
          <a:p>
            <a:pPr marL="285750" lvl="0" indent="-285750">
              <a:lnSpc>
                <a:spcPct val="150000"/>
              </a:lnSpc>
              <a:buClr>
                <a:schemeClr val="bg1">
                  <a:lumMod val="85000"/>
                </a:schemeClr>
              </a:buClr>
              <a:buFont typeface="Arial" pitchFamily="34" charset="0"/>
              <a:buChar char="•"/>
            </a:pPr>
            <a:r>
              <a:rPr lang="en-US" dirty="0"/>
              <a:t>Learn the definition of a true black swan, and other definitions currently in use</a:t>
            </a:r>
            <a:r>
              <a:rPr lang="en-US" dirty="0" smtClean="0"/>
              <a:t>.</a:t>
            </a:r>
            <a:endParaRPr lang="en-US" dirty="0"/>
          </a:p>
          <a:p>
            <a:pPr marL="285750" lvl="0" indent="-285750">
              <a:lnSpc>
                <a:spcPct val="150000"/>
              </a:lnSpc>
              <a:buClr>
                <a:schemeClr val="bg1">
                  <a:lumMod val="85000"/>
                </a:schemeClr>
              </a:buClr>
              <a:buFont typeface="Arial" pitchFamily="34" charset="0"/>
              <a:buChar char="•"/>
            </a:pPr>
            <a:r>
              <a:rPr lang="en-US" dirty="0"/>
              <a:t>Learn cognitive, philosophical/theoretical, and practice implications of different usages of the black swan concept and its definitions.</a:t>
            </a:r>
          </a:p>
          <a:p>
            <a:pPr marL="285750" lvl="0" indent="-285750">
              <a:lnSpc>
                <a:spcPct val="150000"/>
              </a:lnSpc>
              <a:buClr>
                <a:schemeClr val="bg1">
                  <a:lumMod val="85000"/>
                </a:schemeClr>
              </a:buClr>
              <a:buFont typeface="Arial" pitchFamily="34" charset="0"/>
              <a:buChar char="•"/>
            </a:pPr>
            <a:r>
              <a:rPr lang="en-US" dirty="0"/>
              <a:t>Review </a:t>
            </a:r>
            <a:r>
              <a:rPr lang="en-US" dirty="0" err="1"/>
              <a:t>Nassim</a:t>
            </a:r>
            <a:r>
              <a:rPr lang="en-US" dirty="0"/>
              <a:t>  Nicholas </a:t>
            </a:r>
            <a:r>
              <a:rPr lang="en-US" dirty="0" err="1"/>
              <a:t>Taleb’s</a:t>
            </a:r>
            <a:r>
              <a:rPr lang="en-US" dirty="0"/>
              <a:t> important influence upon this topic and review some professional statements of support and criticism.</a:t>
            </a:r>
          </a:p>
          <a:p>
            <a:pPr marL="285750" lvl="0" indent="-285750">
              <a:lnSpc>
                <a:spcPct val="150000"/>
              </a:lnSpc>
              <a:buClr>
                <a:schemeClr val="bg1">
                  <a:lumMod val="85000"/>
                </a:schemeClr>
              </a:buClr>
              <a:buFont typeface="Arial" pitchFamily="34" charset="0"/>
              <a:buChar char="•"/>
            </a:pPr>
            <a:r>
              <a:rPr lang="en-US" dirty="0"/>
              <a:t>Assess the differences between a black swan event and events that are mass-perceived black swans, but actually are not (they are predictable).</a:t>
            </a:r>
          </a:p>
          <a:p>
            <a:pPr marL="285750" lvl="0" indent="-285750">
              <a:lnSpc>
                <a:spcPct val="150000"/>
              </a:lnSpc>
              <a:buClr>
                <a:schemeClr val="bg1">
                  <a:lumMod val="85000"/>
                </a:schemeClr>
              </a:buClr>
              <a:buFont typeface="Arial" pitchFamily="34" charset="0"/>
              <a:buChar char="•"/>
            </a:pPr>
            <a:r>
              <a:rPr lang="en-US" dirty="0"/>
              <a:t>Review current methods for trying to detect true / mass perceived black swans.</a:t>
            </a:r>
          </a:p>
          <a:p>
            <a:pPr marL="285750" lvl="0" indent="-285750">
              <a:lnSpc>
                <a:spcPct val="150000"/>
              </a:lnSpc>
              <a:buClr>
                <a:schemeClr val="bg1">
                  <a:lumMod val="85000"/>
                </a:schemeClr>
              </a:buClr>
              <a:buFont typeface="Arial" pitchFamily="34" charset="0"/>
              <a:buChar char="•"/>
            </a:pPr>
            <a:r>
              <a:rPr lang="en-US" dirty="0"/>
              <a:t>Review why some of these methods have usually failed.</a:t>
            </a:r>
          </a:p>
          <a:p>
            <a:pPr marL="285750" lvl="0" indent="-285750">
              <a:lnSpc>
                <a:spcPct val="150000"/>
              </a:lnSpc>
              <a:buClr>
                <a:schemeClr val="bg1">
                  <a:lumMod val="85000"/>
                </a:schemeClr>
              </a:buClr>
              <a:buFont typeface="Arial" pitchFamily="34" charset="0"/>
              <a:buChar char="•"/>
            </a:pPr>
            <a:r>
              <a:rPr lang="en-US" dirty="0"/>
              <a:t>Review what is the state of the art for forecasting mass-perceived black swans.</a:t>
            </a:r>
          </a:p>
          <a:p>
            <a:pPr marL="285750" lvl="0" indent="-285750">
              <a:lnSpc>
                <a:spcPct val="150000"/>
              </a:lnSpc>
              <a:buClr>
                <a:schemeClr val="bg1">
                  <a:lumMod val="85000"/>
                </a:schemeClr>
              </a:buClr>
              <a:buFont typeface="Arial" pitchFamily="34" charset="0"/>
              <a:buChar char="•"/>
            </a:pPr>
            <a:r>
              <a:rPr lang="en-US" dirty="0"/>
              <a:t>Consider what a better forecasting solution looks like.</a:t>
            </a:r>
          </a:p>
          <a:p>
            <a:endParaRPr lang="en-US" dirty="0"/>
          </a:p>
        </p:txBody>
      </p:sp>
      <p:grpSp>
        <p:nvGrpSpPr>
          <p:cNvPr id="9" name="Group 8"/>
          <p:cNvGrpSpPr/>
          <p:nvPr/>
        </p:nvGrpSpPr>
        <p:grpSpPr>
          <a:xfrm>
            <a:off x="228600" y="919660"/>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2058064" cy="369332"/>
            </a:xfrm>
            <a:prstGeom prst="rect">
              <a:avLst/>
            </a:prstGeom>
            <a:noFill/>
          </p:spPr>
          <p:txBody>
            <a:bodyPr wrap="none" rtlCol="0">
              <a:spAutoFit/>
            </a:bodyPr>
            <a:lstStyle/>
            <a:p>
              <a:r>
                <a:rPr lang="en-US" b="1" dirty="0"/>
                <a:t>Learning </a:t>
              </a:r>
              <a:r>
                <a:rPr lang="en-US" b="1" dirty="0" smtClean="0"/>
                <a:t>Objectives</a:t>
              </a:r>
              <a:endParaRPr lang="en-US" b="1" dirty="0"/>
            </a:p>
          </p:txBody>
        </p:sp>
      </p:grpSp>
    </p:spTree>
    <p:extLst>
      <p:ext uri="{BB962C8B-B14F-4D97-AF65-F5344CB8AC3E}">
        <p14:creationId xmlns:p14="http://schemas.microsoft.com/office/powerpoint/2010/main" val="27645802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grpSp>
        <p:nvGrpSpPr>
          <p:cNvPr id="2" name="Group 8"/>
          <p:cNvGrpSpPr/>
          <p:nvPr/>
        </p:nvGrpSpPr>
        <p:grpSpPr>
          <a:xfrm>
            <a:off x="228600" y="919660"/>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rgbClr val="8D9C7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2048061" cy="369332"/>
            </a:xfrm>
            <a:prstGeom prst="rect">
              <a:avLst/>
            </a:prstGeom>
            <a:noFill/>
          </p:spPr>
          <p:txBody>
            <a:bodyPr wrap="none" rtlCol="0">
              <a:spAutoFit/>
            </a:bodyPr>
            <a:lstStyle/>
            <a:p>
              <a:r>
                <a:rPr lang="en-US" b="1" dirty="0" smtClean="0"/>
                <a:t>Key Learning Points</a:t>
              </a:r>
              <a:endParaRPr lang="en-US" b="1" dirty="0"/>
            </a:p>
          </p:txBody>
        </p:sp>
      </p:grpSp>
      <p:sp>
        <p:nvSpPr>
          <p:cNvPr id="4" name="Rectangle 3"/>
          <p:cNvSpPr/>
          <p:nvPr/>
        </p:nvSpPr>
        <p:spPr>
          <a:xfrm>
            <a:off x="242248" y="1524000"/>
            <a:ext cx="8444552" cy="5124480"/>
          </a:xfrm>
          <a:prstGeom prst="rect">
            <a:avLst/>
          </a:prstGeom>
        </p:spPr>
        <p:txBody>
          <a:bodyPr wrap="square">
            <a:spAutoFit/>
          </a:bodyPr>
          <a:lstStyle/>
          <a:p>
            <a:pPr marL="285750" lvl="0" indent="-285750">
              <a:spcAft>
                <a:spcPts val="1500"/>
              </a:spcAft>
              <a:buClr>
                <a:schemeClr val="accent3">
                  <a:lumMod val="75000"/>
                </a:schemeClr>
              </a:buClr>
              <a:buFont typeface="Wingdings" pitchFamily="2" charset="2"/>
              <a:buChar char="§"/>
            </a:pPr>
            <a:r>
              <a:rPr lang="en-US" dirty="0"/>
              <a:t>Since every model is biased, a wise choice of tools and the situation is needed.</a:t>
            </a:r>
          </a:p>
          <a:p>
            <a:pPr marL="285750" lvl="0" indent="-285750">
              <a:spcAft>
                <a:spcPts val="1500"/>
              </a:spcAft>
              <a:buClr>
                <a:schemeClr val="accent3">
                  <a:lumMod val="75000"/>
                </a:schemeClr>
              </a:buClr>
              <a:buFont typeface="Wingdings" pitchFamily="2" charset="2"/>
              <a:buChar char="§"/>
            </a:pPr>
            <a:r>
              <a:rPr lang="en-US" dirty="0"/>
              <a:t>Any single-discipline identification approach (and any model too) is less capable of foreseeing and understanding human-involved complex system change than is a synthesis of multiple perspectives.</a:t>
            </a:r>
          </a:p>
          <a:p>
            <a:pPr marL="285750" lvl="0" indent="-285750">
              <a:spcAft>
                <a:spcPts val="1500"/>
              </a:spcAft>
              <a:buClr>
                <a:schemeClr val="accent3">
                  <a:lumMod val="75000"/>
                </a:schemeClr>
              </a:buClr>
              <a:buFont typeface="Wingdings" pitchFamily="2" charset="2"/>
              <a:buChar char="§"/>
            </a:pPr>
            <a:r>
              <a:rPr lang="en-US" dirty="0"/>
              <a:t>It is not that models are wrong in a usefulness sense, but that every single assessment method frames one biased view into reality.</a:t>
            </a:r>
          </a:p>
          <a:p>
            <a:pPr marL="285750" lvl="0" indent="-285750">
              <a:spcAft>
                <a:spcPts val="1500"/>
              </a:spcAft>
              <a:buClr>
                <a:schemeClr val="accent3">
                  <a:lumMod val="75000"/>
                </a:schemeClr>
              </a:buClr>
              <a:buFont typeface="Wingdings" pitchFamily="2" charset="2"/>
              <a:buChar char="§"/>
            </a:pPr>
            <a:r>
              <a:rPr lang="en-US" dirty="0"/>
              <a:t>Before  a LSLIRE emerges, more than quantities change as internal and external relationships also change.</a:t>
            </a:r>
          </a:p>
          <a:p>
            <a:pPr marL="285750" lvl="0" indent="-285750">
              <a:spcAft>
                <a:spcPts val="1500"/>
              </a:spcAft>
              <a:buClr>
                <a:schemeClr val="accent3">
                  <a:lumMod val="75000"/>
                </a:schemeClr>
              </a:buClr>
              <a:buFont typeface="Wingdings" pitchFamily="2" charset="2"/>
              <a:buChar char="§"/>
            </a:pPr>
            <a:r>
              <a:rPr lang="en-US" dirty="0"/>
              <a:t>LSLIRE forecasting involves assessing shifting system-specific patterns leading to insights about shifting forms.</a:t>
            </a:r>
          </a:p>
          <a:p>
            <a:pPr marL="285750" lvl="0" indent="-285750">
              <a:spcAft>
                <a:spcPts val="1500"/>
              </a:spcAft>
              <a:buClr>
                <a:schemeClr val="accent3">
                  <a:lumMod val="75000"/>
                </a:schemeClr>
              </a:buClr>
              <a:buFont typeface="Wingdings" pitchFamily="2" charset="2"/>
              <a:buChar char="§"/>
            </a:pPr>
            <a:r>
              <a:rPr lang="en-US" dirty="0"/>
              <a:t>Gain broad general education and experience, do endless learning, do two-stage thinking, differentiating knowledge from comprehension</a:t>
            </a:r>
            <a:r>
              <a:rPr lang="en-US" dirty="0" smtClean="0"/>
              <a:t>.</a:t>
            </a:r>
          </a:p>
          <a:p>
            <a:pPr marL="285750" lvl="0" indent="-285750">
              <a:spcAft>
                <a:spcPts val="1500"/>
              </a:spcAft>
              <a:buClr>
                <a:schemeClr val="accent3">
                  <a:lumMod val="75000"/>
                </a:schemeClr>
              </a:buClr>
              <a:buFont typeface="Wingdings" pitchFamily="2" charset="2"/>
              <a:buChar char="§"/>
            </a:pPr>
            <a:r>
              <a:rPr lang="en-US" dirty="0" smtClean="0"/>
              <a:t>No accumulation of data, facts and relationships alone can solve the problem of successfully forecasting emerging futures</a:t>
            </a:r>
            <a:endParaRPr lang="en-US" dirty="0"/>
          </a:p>
        </p:txBody>
      </p:sp>
      <p:sp>
        <p:nvSpPr>
          <p:cNvPr id="9" name="TextBox 8"/>
          <p:cNvSpPr txBox="1"/>
          <p:nvPr/>
        </p:nvSpPr>
        <p:spPr>
          <a:xfrm>
            <a:off x="381000"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spTree>
    <p:extLst>
      <p:ext uri="{BB962C8B-B14F-4D97-AF65-F5344CB8AC3E}">
        <p14:creationId xmlns:p14="http://schemas.microsoft.com/office/powerpoint/2010/main" val="18797000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1000"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cxnSp>
        <p:nvCxnSpPr>
          <p:cNvPr id="10" name="Straight Connector 9"/>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352100" y="3011080"/>
            <a:ext cx="3324240" cy="3500080"/>
            <a:chOff x="324820" y="3072156"/>
            <a:chExt cx="3324240" cy="3500080"/>
          </a:xfrm>
        </p:grpSpPr>
        <p:sp>
          <p:nvSpPr>
            <p:cNvPr id="3" name="Rectangle 2"/>
            <p:cNvSpPr/>
            <p:nvPr/>
          </p:nvSpPr>
          <p:spPr>
            <a:xfrm>
              <a:off x="324820" y="6369270"/>
              <a:ext cx="3254610" cy="2029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smtClean="0">
                  <a:solidFill>
                    <a:schemeClr val="tx1"/>
                  </a:solidFill>
                </a:rPr>
                <a:t>M.C. Escher – </a:t>
              </a:r>
              <a:r>
                <a:rPr lang="en-US" sz="1100" b="1" dirty="0">
                  <a:solidFill>
                    <a:schemeClr val="tx1"/>
                  </a:solidFill>
                </a:rPr>
                <a:t>Print Gallery 1956 </a:t>
              </a:r>
              <a:r>
                <a:rPr lang="en-US" sz="1100" b="1" dirty="0" smtClean="0">
                  <a:solidFill>
                    <a:schemeClr val="tx1"/>
                  </a:solidFill>
                </a:rPr>
                <a:t>Lithograph </a:t>
              </a:r>
              <a:r>
                <a:rPr lang="en-US" sz="1100" i="1" dirty="0">
                  <a:solidFill>
                    <a:schemeClr val="tx1"/>
                  </a:solidFill>
                </a:rPr>
                <a:t>www.mcescher.com</a:t>
              </a:r>
              <a:endParaRPr lang="en-US" sz="1100" b="1" dirty="0">
                <a:solidFill>
                  <a:schemeClr val="tx1"/>
                </a:solidFill>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510" y="3072156"/>
              <a:ext cx="3257550" cy="3212096"/>
            </a:xfrm>
            <a:prstGeom prst="rect">
              <a:avLst/>
            </a:prstGeom>
            <a:noFill/>
            <a:ln w="31750">
              <a:solidFill>
                <a:schemeClr val="tx1">
                  <a:lumMod val="75000"/>
                  <a:lumOff val="2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6" name="Group 15"/>
          <p:cNvGrpSpPr/>
          <p:nvPr/>
        </p:nvGrpSpPr>
        <p:grpSpPr>
          <a:xfrm>
            <a:off x="3761080" y="3000791"/>
            <a:ext cx="5057100" cy="3257578"/>
            <a:chOff x="3733800" y="3061867"/>
            <a:chExt cx="5057100" cy="3257578"/>
          </a:xfrm>
        </p:grpSpPr>
        <p:sp>
          <p:nvSpPr>
            <p:cNvPr id="6" name="Rectangle 5"/>
            <p:cNvSpPr/>
            <p:nvPr/>
          </p:nvSpPr>
          <p:spPr>
            <a:xfrm>
              <a:off x="3733800" y="3061867"/>
              <a:ext cx="5025570" cy="3222385"/>
            </a:xfrm>
            <a:prstGeom prst="rect">
              <a:avLst/>
            </a:prstGeom>
            <a:noFill/>
            <a:ln w="31750">
              <a:solidFill>
                <a:schemeClr val="tx1">
                  <a:lumMod val="75000"/>
                  <a:lumOff val="2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765330" y="3103180"/>
              <a:ext cx="5025570" cy="3216265"/>
            </a:xfrm>
            <a:prstGeom prst="rect">
              <a:avLst/>
            </a:prstGeom>
            <a:noFill/>
          </p:spPr>
          <p:txBody>
            <a:bodyPr wrap="square" rtlCol="0">
              <a:spAutoFit/>
            </a:bodyPr>
            <a:lstStyle/>
            <a:p>
              <a:r>
                <a:rPr lang="en-US" b="1" dirty="0" smtClean="0">
                  <a:solidFill>
                    <a:schemeClr val="tx2"/>
                  </a:solidFill>
                  <a:effectLst>
                    <a:outerShdw blurRad="38100" dist="38100" dir="2700000" algn="tl">
                      <a:srgbClr val="000000">
                        <a:alpha val="43137"/>
                      </a:srgbClr>
                    </a:outerShdw>
                  </a:effectLst>
                </a:rPr>
                <a:t>Insight</a:t>
              </a:r>
            </a:p>
            <a:p>
              <a:endParaRPr lang="en-US" b="1" dirty="0"/>
            </a:p>
            <a:p>
              <a:pPr marL="285750" indent="-285750">
                <a:buClr>
                  <a:schemeClr val="tx1"/>
                </a:buClr>
                <a:buFont typeface="Wingdings" pitchFamily="2" charset="2"/>
                <a:buChar char="v"/>
              </a:pPr>
              <a:r>
                <a:rPr lang="en-US" dirty="0" smtClean="0"/>
                <a:t>The </a:t>
              </a:r>
              <a:r>
                <a:rPr lang="en-US" dirty="0"/>
                <a:t>closer to a LSLIRE event’s emergence one comes, the more certain kinds of </a:t>
              </a:r>
              <a:r>
                <a:rPr lang="en-US" b="1" i="1" dirty="0">
                  <a:solidFill>
                    <a:srgbClr val="CC9900"/>
                  </a:solidFill>
                </a:rPr>
                <a:t>qualitative approaches</a:t>
              </a:r>
              <a:r>
                <a:rPr lang="en-US" dirty="0"/>
                <a:t> when </a:t>
              </a:r>
              <a:r>
                <a:rPr lang="en-US" i="1" dirty="0"/>
                <a:t>combined with arithmetic modeling approaches</a:t>
              </a:r>
              <a:r>
                <a:rPr lang="en-US" dirty="0"/>
                <a:t> help in yielding better foresight, including yielding better LSLIRE </a:t>
              </a:r>
              <a:r>
                <a:rPr lang="en-US" i="1" dirty="0"/>
                <a:t>timing</a:t>
              </a:r>
              <a:r>
                <a:rPr lang="en-US" dirty="0"/>
                <a:t> foresight</a:t>
              </a:r>
            </a:p>
            <a:p>
              <a:pPr>
                <a:buClr>
                  <a:schemeClr val="tx1"/>
                </a:buClr>
              </a:pPr>
              <a:endParaRPr lang="en-US" sz="500" dirty="0" smtClean="0"/>
            </a:p>
            <a:p>
              <a:pPr marL="285750" indent="-285750">
                <a:buClr>
                  <a:schemeClr val="tx1"/>
                </a:buClr>
                <a:buFont typeface="Wingdings" pitchFamily="2" charset="2"/>
                <a:buChar char="v"/>
              </a:pPr>
              <a:r>
                <a:rPr lang="en-US" b="1" i="1" dirty="0" smtClean="0">
                  <a:solidFill>
                    <a:srgbClr val="CC9900"/>
                  </a:solidFill>
                </a:rPr>
                <a:t>Holistic </a:t>
              </a:r>
              <a:r>
                <a:rPr lang="en-US" b="1" i="1" dirty="0">
                  <a:solidFill>
                    <a:srgbClr val="CC9900"/>
                  </a:solidFill>
                </a:rPr>
                <a:t>approaches</a:t>
              </a:r>
              <a:r>
                <a:rPr lang="en-US" dirty="0">
                  <a:solidFill>
                    <a:srgbClr val="CC9900"/>
                  </a:solidFill>
                </a:rPr>
                <a:t> </a:t>
              </a:r>
              <a:r>
                <a:rPr lang="en-US" dirty="0"/>
                <a:t>are inherently superior to any single-discipline assessment</a:t>
              </a:r>
            </a:p>
            <a:p>
              <a:endParaRPr lang="en-US" dirty="0"/>
            </a:p>
          </p:txBody>
        </p:sp>
        <p:sp>
          <p:nvSpPr>
            <p:cNvPr id="13" name="5-Point Star 12"/>
            <p:cNvSpPr/>
            <p:nvPr/>
          </p:nvSpPr>
          <p:spPr>
            <a:xfrm>
              <a:off x="4513942" y="3117632"/>
              <a:ext cx="182880" cy="182880"/>
            </a:xfrm>
            <a:prstGeom prst="star5">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Rectangle 1"/>
          <p:cNvSpPr/>
          <p:nvPr/>
        </p:nvSpPr>
        <p:spPr>
          <a:xfrm>
            <a:off x="231230" y="1524000"/>
            <a:ext cx="8454570" cy="1200329"/>
          </a:xfrm>
          <a:prstGeom prst="rect">
            <a:avLst/>
          </a:prstGeom>
        </p:spPr>
        <p:txBody>
          <a:bodyPr wrap="square">
            <a:spAutoFit/>
          </a:bodyPr>
          <a:lstStyle/>
          <a:p>
            <a:r>
              <a:rPr lang="en-US" b="1" dirty="0" smtClean="0"/>
              <a:t>Any </a:t>
            </a:r>
            <a:r>
              <a:rPr lang="en-US" b="1" dirty="0"/>
              <a:t>single-discipline approach is – any model too – less capable of foreseeing and </a:t>
            </a:r>
            <a:r>
              <a:rPr lang="en-US" b="1" dirty="0" smtClean="0"/>
              <a:t>understanding </a:t>
            </a:r>
            <a:r>
              <a:rPr lang="en-US" b="1" dirty="0"/>
              <a:t>human involved complex adaptive system change than is a </a:t>
            </a:r>
            <a:r>
              <a:rPr lang="en-US" b="1" dirty="0">
                <a:solidFill>
                  <a:srgbClr val="336600"/>
                </a:solidFill>
              </a:rPr>
              <a:t>synthesis of multiple perspectives, cognitions, assumptions, and methods</a:t>
            </a:r>
            <a:r>
              <a:rPr lang="en-US" b="1" dirty="0"/>
              <a:t> that are appropriate to that situation and that particular </a:t>
            </a:r>
            <a:r>
              <a:rPr lang="en-US" b="1" dirty="0" smtClean="0"/>
              <a:t>task.</a:t>
            </a:r>
          </a:p>
        </p:txBody>
      </p:sp>
      <p:grpSp>
        <p:nvGrpSpPr>
          <p:cNvPr id="14" name="Group 13"/>
          <p:cNvGrpSpPr/>
          <p:nvPr/>
        </p:nvGrpSpPr>
        <p:grpSpPr>
          <a:xfrm>
            <a:off x="225970" y="935420"/>
            <a:ext cx="8897010" cy="369332"/>
            <a:chOff x="225970" y="1098330"/>
            <a:chExt cx="8897010" cy="369332"/>
          </a:xfrm>
        </p:grpSpPr>
        <p:sp>
          <p:nvSpPr>
            <p:cNvPr id="4" name="Rectangle 3"/>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25970" y="1098330"/>
              <a:ext cx="3421129" cy="369332"/>
            </a:xfrm>
            <a:prstGeom prst="rect">
              <a:avLst/>
            </a:prstGeom>
            <a:noFill/>
          </p:spPr>
          <p:txBody>
            <a:bodyPr wrap="none" rtlCol="0">
              <a:spAutoFit/>
            </a:bodyPr>
            <a:lstStyle/>
            <a:p>
              <a:r>
                <a:rPr lang="en-US" b="1" dirty="0"/>
                <a:t>How to define a true black swan? </a:t>
              </a:r>
            </a:p>
          </p:txBody>
        </p:sp>
      </p:grpSp>
    </p:spTree>
    <p:extLst>
      <p:ext uri="{BB962C8B-B14F-4D97-AF65-F5344CB8AC3E}">
        <p14:creationId xmlns:p14="http://schemas.microsoft.com/office/powerpoint/2010/main" val="10817236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1000"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cxnSp>
        <p:nvCxnSpPr>
          <p:cNvPr id="10" name="Straight Connector 9"/>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8814" y="3352801"/>
            <a:ext cx="7584586" cy="1756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578347" y="5102811"/>
            <a:ext cx="3254610" cy="202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smtClean="0">
                <a:solidFill>
                  <a:schemeClr val="tx1"/>
                </a:solidFill>
              </a:rPr>
              <a:t>M.C. Escher – </a:t>
            </a:r>
            <a:r>
              <a:rPr lang="en-US" sz="1100" b="1" dirty="0">
                <a:solidFill>
                  <a:schemeClr val="tx1"/>
                </a:solidFill>
              </a:rPr>
              <a:t>Metamorphosis </a:t>
            </a:r>
            <a:r>
              <a:rPr lang="en-US" sz="1100" i="1" dirty="0">
                <a:solidFill>
                  <a:schemeClr val="tx1"/>
                </a:solidFill>
              </a:rPr>
              <a:t>www.mcescher.com</a:t>
            </a:r>
          </a:p>
        </p:txBody>
      </p:sp>
      <p:sp>
        <p:nvSpPr>
          <p:cNvPr id="3" name="TextBox 2"/>
          <p:cNvSpPr txBox="1"/>
          <p:nvPr/>
        </p:nvSpPr>
        <p:spPr>
          <a:xfrm>
            <a:off x="507130" y="2886248"/>
            <a:ext cx="7930889" cy="369332"/>
          </a:xfrm>
          <a:prstGeom prst="rect">
            <a:avLst/>
          </a:prstGeom>
          <a:noFill/>
        </p:spPr>
        <p:txBody>
          <a:bodyPr wrap="none" rtlCol="0">
            <a:spAutoFit/>
          </a:bodyPr>
          <a:lstStyle/>
          <a:p>
            <a:pPr marL="0" lvl="1"/>
            <a:r>
              <a:rPr lang="en-US" b="1" i="1" dirty="0" err="1">
                <a:sym typeface="Wingdings" pitchFamily="2" charset="2"/>
              </a:rPr>
              <a:t>Patternist</a:t>
            </a:r>
            <a:r>
              <a:rPr lang="en-US" b="1" i="1" dirty="0">
                <a:sym typeface="Wingdings" pitchFamily="2" charset="2"/>
              </a:rPr>
              <a:t> </a:t>
            </a:r>
            <a:r>
              <a:rPr lang="en-US" dirty="0">
                <a:sym typeface="Wingdings" pitchFamily="2" charset="2"/>
              </a:rPr>
              <a:t>: </a:t>
            </a:r>
            <a:r>
              <a:rPr lang="en-US" dirty="0"/>
              <a:t>someone who views patterns of information as the fundamental </a:t>
            </a:r>
            <a:r>
              <a:rPr lang="en-US" dirty="0" smtClean="0"/>
              <a:t>reality</a:t>
            </a:r>
            <a:endParaRPr lang="en-US" dirty="0"/>
          </a:p>
        </p:txBody>
      </p:sp>
      <p:sp>
        <p:nvSpPr>
          <p:cNvPr id="5" name="TextBox 4"/>
          <p:cNvSpPr txBox="1"/>
          <p:nvPr/>
        </p:nvSpPr>
        <p:spPr>
          <a:xfrm>
            <a:off x="963304" y="5597856"/>
            <a:ext cx="7467600" cy="646331"/>
          </a:xfrm>
          <a:prstGeom prst="rect">
            <a:avLst/>
          </a:prstGeom>
          <a:noFill/>
        </p:spPr>
        <p:txBody>
          <a:bodyPr wrap="square" rtlCol="0">
            <a:spAutoFit/>
          </a:bodyPr>
          <a:lstStyle/>
          <a:p>
            <a:pPr marL="0" lvl="1"/>
            <a:r>
              <a:rPr lang="en-US" b="1" dirty="0"/>
              <a:t>What kind of person, educated and trained how is best at detecting patterns, and changes in patterns? </a:t>
            </a:r>
            <a:endParaRPr lang="en-US" dirty="0"/>
          </a:p>
        </p:txBody>
      </p:sp>
      <p:sp>
        <p:nvSpPr>
          <p:cNvPr id="12" name="Right Arrow 11"/>
          <p:cNvSpPr/>
          <p:nvPr/>
        </p:nvSpPr>
        <p:spPr>
          <a:xfrm>
            <a:off x="228600" y="2956614"/>
            <a:ext cx="304800" cy="228600"/>
          </a:xfrm>
          <a:prstGeom prst="rightArrow">
            <a:avLst/>
          </a:prstGeom>
          <a:solidFill>
            <a:schemeClr val="accent3">
              <a:lumMod val="75000"/>
            </a:schemeClr>
          </a:solidFill>
          <a:ln>
            <a:noFill/>
          </a:ln>
          <a:effectLst>
            <a:outerShdw blurRad="50800" dist="50800" dir="5400000" algn="ctr" rotWithShape="0">
              <a:schemeClr val="tx1">
                <a:lumMod val="50000"/>
                <a:lumOff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outerShdw blurRad="38100" dist="38100" dir="2700000" algn="tl">
                  <a:srgbClr val="000000">
                    <a:alpha val="43137"/>
                  </a:srgbClr>
                </a:outerShdw>
              </a:effectLst>
            </a:endParaRPr>
          </a:p>
        </p:txBody>
      </p:sp>
      <p:sp>
        <p:nvSpPr>
          <p:cNvPr id="2" name="Rectangle 1"/>
          <p:cNvSpPr/>
          <p:nvPr/>
        </p:nvSpPr>
        <p:spPr>
          <a:xfrm>
            <a:off x="233860" y="1619071"/>
            <a:ext cx="8077200" cy="1200329"/>
          </a:xfrm>
          <a:prstGeom prst="rect">
            <a:avLst/>
          </a:prstGeom>
        </p:spPr>
        <p:txBody>
          <a:bodyPr wrap="square">
            <a:spAutoFit/>
          </a:bodyPr>
          <a:lstStyle/>
          <a:p>
            <a:r>
              <a:rPr lang="en-US" dirty="0" smtClean="0"/>
              <a:t>Think </a:t>
            </a:r>
            <a:r>
              <a:rPr lang="en-US" dirty="0"/>
              <a:t>of complex systems’ states as </a:t>
            </a:r>
            <a:r>
              <a:rPr lang="en-US" b="1" i="1" u="sng" dirty="0" smtClean="0">
                <a:solidFill>
                  <a:srgbClr val="CC9900"/>
                </a:solidFill>
              </a:rPr>
              <a:t>syndromes</a:t>
            </a:r>
          </a:p>
          <a:p>
            <a:pPr marL="742950" lvl="1" indent="-285750">
              <a:buFont typeface="Arial" pitchFamily="34" charset="0"/>
              <a:buChar char="•"/>
            </a:pPr>
            <a:r>
              <a:rPr lang="en-US" dirty="0"/>
              <a:t>a change of one variable can change the whole </a:t>
            </a:r>
            <a:r>
              <a:rPr lang="en-US" dirty="0" smtClean="0"/>
              <a:t>system</a:t>
            </a:r>
          </a:p>
          <a:p>
            <a:pPr marL="742950" lvl="1" indent="-285750">
              <a:buFont typeface="Arial" pitchFamily="34" charset="0"/>
              <a:buChar char="•"/>
            </a:pPr>
            <a:r>
              <a:rPr lang="en-US" dirty="0" smtClean="0"/>
              <a:t>Everything </a:t>
            </a:r>
            <a:r>
              <a:rPr lang="en-US" dirty="0"/>
              <a:t>in the system may still be within that </a:t>
            </a:r>
            <a:r>
              <a:rPr lang="en-US" dirty="0" smtClean="0"/>
              <a:t>system</a:t>
            </a:r>
          </a:p>
          <a:p>
            <a:pPr marL="742950" lvl="1" indent="-285750">
              <a:buFont typeface="Arial" pitchFamily="34" charset="0"/>
              <a:buChar char="•"/>
            </a:pPr>
            <a:r>
              <a:rPr lang="en-US" dirty="0" smtClean="0"/>
              <a:t>But </a:t>
            </a:r>
            <a:r>
              <a:rPr lang="en-US" dirty="0"/>
              <a:t>arrangements have shifted, and hence the system itself has </a:t>
            </a:r>
            <a:r>
              <a:rPr lang="en-US" dirty="0" smtClean="0"/>
              <a:t>changed</a:t>
            </a:r>
          </a:p>
        </p:txBody>
      </p:sp>
      <p:grpSp>
        <p:nvGrpSpPr>
          <p:cNvPr id="6" name="Group 5"/>
          <p:cNvGrpSpPr/>
          <p:nvPr/>
        </p:nvGrpSpPr>
        <p:grpSpPr>
          <a:xfrm>
            <a:off x="228600" y="924910"/>
            <a:ext cx="8894380" cy="369332"/>
            <a:chOff x="228600" y="1098330"/>
            <a:chExt cx="8894380" cy="369332"/>
          </a:xfrm>
        </p:grpSpPr>
        <p:sp>
          <p:nvSpPr>
            <p:cNvPr id="13" name="Rectangle 12"/>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44370" y="1098330"/>
              <a:ext cx="1181734" cy="369332"/>
            </a:xfrm>
            <a:prstGeom prst="rect">
              <a:avLst/>
            </a:prstGeom>
            <a:noFill/>
          </p:spPr>
          <p:txBody>
            <a:bodyPr wrap="none" rtlCol="0">
              <a:spAutoFit/>
            </a:bodyPr>
            <a:lstStyle/>
            <a:p>
              <a:r>
                <a:rPr lang="en-US" b="1" dirty="0" smtClean="0"/>
                <a:t>Mind Map</a:t>
              </a:r>
              <a:endParaRPr lang="en-US" b="1" dirty="0"/>
            </a:p>
          </p:txBody>
        </p:sp>
      </p:grpSp>
      <p:sp>
        <p:nvSpPr>
          <p:cNvPr id="8" name="Rectangle 7"/>
          <p:cNvSpPr/>
          <p:nvPr/>
        </p:nvSpPr>
        <p:spPr>
          <a:xfrm rot="1017305">
            <a:off x="509846" y="5449922"/>
            <a:ext cx="481222" cy="861774"/>
          </a:xfrm>
          <a:prstGeom prst="rect">
            <a:avLst/>
          </a:prstGeom>
        </p:spPr>
        <p:txBody>
          <a:bodyPr wrap="none">
            <a:spAutoFit/>
            <a:scene3d>
              <a:camera prst="orthographicFront"/>
              <a:lightRig rig="morning" dir="t"/>
            </a:scene3d>
            <a:sp3d extrusionH="57150" prstMaterial="softEdge">
              <a:bevelT w="38100" h="38100"/>
            </a:sp3d>
          </a:bodyPr>
          <a:lstStyle/>
          <a:p>
            <a:r>
              <a:rPr lang="en-US" sz="5000" b="1" dirty="0">
                <a:solidFill>
                  <a:schemeClr val="accent2">
                    <a:lumMod val="75000"/>
                  </a:schemeClr>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33952346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4348" y="1766668"/>
            <a:ext cx="8382000" cy="3139321"/>
          </a:xfrm>
          <a:prstGeom prst="rect">
            <a:avLst/>
          </a:prstGeom>
        </p:spPr>
        <p:txBody>
          <a:bodyPr wrap="square">
            <a:spAutoFit/>
          </a:bodyPr>
          <a:lstStyle/>
          <a:p>
            <a:pPr>
              <a:lnSpc>
                <a:spcPct val="150000"/>
              </a:lnSpc>
            </a:pPr>
            <a:r>
              <a:rPr lang="en-US" b="1" dirty="0" smtClean="0"/>
              <a:t>Broad General Education/Experience</a:t>
            </a:r>
          </a:p>
          <a:p>
            <a:pPr lvl="1"/>
            <a:r>
              <a:rPr lang="en-US" dirty="0" smtClean="0"/>
              <a:t>Knowledge of how of how these factors differentially integrate to form their</a:t>
            </a:r>
          </a:p>
          <a:p>
            <a:pPr lvl="1"/>
            <a:r>
              <a:rPr lang="en-US" dirty="0" smtClean="0"/>
              <a:t>particular societal systems</a:t>
            </a:r>
          </a:p>
          <a:p>
            <a:pPr>
              <a:lnSpc>
                <a:spcPct val="150000"/>
              </a:lnSpc>
            </a:pPr>
            <a:r>
              <a:rPr lang="en-US" b="1" dirty="0" smtClean="0"/>
              <a:t>Endless learning </a:t>
            </a:r>
          </a:p>
          <a:p>
            <a:pPr lvl="1">
              <a:lnSpc>
                <a:spcPct val="150000"/>
              </a:lnSpc>
            </a:pPr>
            <a:r>
              <a:rPr lang="en-US" dirty="0" smtClean="0"/>
              <a:t>Life-way and cognitive-philosophical orientation to gain better understanding</a:t>
            </a:r>
          </a:p>
          <a:p>
            <a:pPr>
              <a:lnSpc>
                <a:spcPct val="150000"/>
              </a:lnSpc>
            </a:pPr>
            <a:r>
              <a:rPr lang="en-US" b="1" dirty="0" smtClean="0"/>
              <a:t>Two-stage thinking</a:t>
            </a:r>
          </a:p>
          <a:p>
            <a:pPr>
              <a:lnSpc>
                <a:spcPct val="150000"/>
              </a:lnSpc>
            </a:pPr>
            <a:r>
              <a:rPr lang="en-US" b="1" dirty="0" smtClean="0"/>
              <a:t>Differentiate knowledge from understanding </a:t>
            </a:r>
          </a:p>
          <a:p>
            <a:pPr>
              <a:lnSpc>
                <a:spcPct val="150000"/>
              </a:lnSpc>
            </a:pPr>
            <a:r>
              <a:rPr lang="en-US" b="1" dirty="0" smtClean="0">
                <a:effectLst/>
                <a:ea typeface="Times New Roman"/>
              </a:rPr>
              <a:t>building integrative thinking skill leading to context specific synthesis</a:t>
            </a:r>
            <a:endParaRPr lang="en-US" b="1" dirty="0"/>
          </a:p>
        </p:txBody>
      </p:sp>
      <p:sp>
        <p:nvSpPr>
          <p:cNvPr id="9" name="TextBox 8"/>
          <p:cNvSpPr txBox="1"/>
          <p:nvPr/>
        </p:nvSpPr>
        <p:spPr>
          <a:xfrm>
            <a:off x="381000"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cxnSp>
        <p:nvCxnSpPr>
          <p:cNvPr id="12" name="Straight Connector 11"/>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10308" y="1956901"/>
            <a:ext cx="182880" cy="2789920"/>
            <a:chOff x="480648" y="1956901"/>
            <a:chExt cx="182880" cy="2789920"/>
          </a:xfrm>
          <a:effectLst>
            <a:outerShdw blurRad="50800" dist="50800" dir="5400000" algn="ctr" rotWithShape="0">
              <a:schemeClr val="bg1">
                <a:lumMod val="75000"/>
              </a:schemeClr>
            </a:outerShdw>
          </a:effectLst>
        </p:grpSpPr>
        <p:pic>
          <p:nvPicPr>
            <p:cNvPr id="3076" name="Picture 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0648" y="1956901"/>
              <a:ext cx="182880" cy="182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648" y="3744356"/>
              <a:ext cx="182880" cy="182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648" y="4165212"/>
              <a:ext cx="182880" cy="182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648" y="4563941"/>
              <a:ext cx="182880" cy="182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0648" y="2922359"/>
              <a:ext cx="182880" cy="182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 name="Group 2"/>
          <p:cNvGrpSpPr/>
          <p:nvPr/>
        </p:nvGrpSpPr>
        <p:grpSpPr>
          <a:xfrm>
            <a:off x="228600" y="924920"/>
            <a:ext cx="8894380" cy="391500"/>
            <a:chOff x="228600" y="1100970"/>
            <a:chExt cx="8894380" cy="391500"/>
          </a:xfrm>
        </p:grpSpPr>
        <p:sp>
          <p:nvSpPr>
            <p:cNvPr id="14" name="Rectangle 13"/>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77852" y="1123138"/>
              <a:ext cx="2707088" cy="369332"/>
            </a:xfrm>
            <a:prstGeom prst="rect">
              <a:avLst/>
            </a:prstGeom>
          </p:spPr>
          <p:txBody>
            <a:bodyPr wrap="none">
              <a:spAutoFit/>
            </a:bodyPr>
            <a:lstStyle/>
            <a:p>
              <a:r>
                <a:rPr lang="en-US" b="1" dirty="0"/>
                <a:t>How to recognize pattern?</a:t>
              </a:r>
            </a:p>
          </p:txBody>
        </p:sp>
      </p:grpSp>
    </p:spTree>
    <p:extLst>
      <p:ext uri="{BB962C8B-B14F-4D97-AF65-F5344CB8AC3E}">
        <p14:creationId xmlns:p14="http://schemas.microsoft.com/office/powerpoint/2010/main" val="28722391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18703" y="1839433"/>
            <a:ext cx="7696200" cy="3416320"/>
          </a:xfrm>
          <a:prstGeom prst="rect">
            <a:avLst/>
          </a:prstGeom>
        </p:spPr>
        <p:txBody>
          <a:bodyPr wrap="square">
            <a:spAutoFit/>
          </a:bodyPr>
          <a:lstStyle/>
          <a:p>
            <a:r>
              <a:rPr lang="en-US" dirty="0"/>
              <a:t> </a:t>
            </a:r>
            <a:r>
              <a:rPr lang="en-US" dirty="0" smtClean="0"/>
              <a:t>Black </a:t>
            </a:r>
            <a:r>
              <a:rPr lang="en-US" dirty="0"/>
              <a:t>swan is a </a:t>
            </a:r>
            <a:r>
              <a:rPr lang="en-US" i="1" dirty="0"/>
              <a:t>prospectively unpredictable</a:t>
            </a:r>
            <a:r>
              <a:rPr lang="en-US" dirty="0"/>
              <a:t> large scale, large impact (extreme</a:t>
            </a:r>
            <a:r>
              <a:rPr lang="en-US" dirty="0" smtClean="0"/>
              <a:t>),</a:t>
            </a:r>
          </a:p>
          <a:p>
            <a:r>
              <a:rPr lang="en-US" dirty="0" smtClean="0"/>
              <a:t>  rare</a:t>
            </a:r>
            <a:r>
              <a:rPr lang="en-US" dirty="0"/>
              <a:t>, outlier </a:t>
            </a:r>
            <a:r>
              <a:rPr lang="en-US" dirty="0" smtClean="0"/>
              <a:t>event</a:t>
            </a:r>
          </a:p>
          <a:p>
            <a:r>
              <a:rPr lang="en-US" dirty="0"/>
              <a:t> </a:t>
            </a:r>
            <a:r>
              <a:rPr lang="en-US" dirty="0" smtClean="0"/>
              <a:t>    - events that arise from so far out on the probability tail as to be totally        </a:t>
            </a:r>
          </a:p>
          <a:p>
            <a:r>
              <a:rPr lang="en-US" dirty="0"/>
              <a:t> </a:t>
            </a:r>
            <a:r>
              <a:rPr lang="en-US" dirty="0" smtClean="0"/>
              <a:t>     unpredictable</a:t>
            </a:r>
          </a:p>
          <a:p>
            <a:endParaRPr lang="en-US" dirty="0" smtClean="0"/>
          </a:p>
          <a:p>
            <a:r>
              <a:rPr lang="en-US" dirty="0" smtClean="0"/>
              <a:t>Almost everything of significance around you might quality… Black Swan dynamics</a:t>
            </a:r>
            <a:br>
              <a:rPr lang="en-US" dirty="0" smtClean="0"/>
            </a:br>
            <a:r>
              <a:rPr lang="en-US" dirty="0" smtClean="0"/>
              <a:t>     - </a:t>
            </a:r>
            <a:r>
              <a:rPr lang="en-US" dirty="0"/>
              <a:t>totally unpredictable using current event recognition and assessment  </a:t>
            </a:r>
            <a:r>
              <a:rPr lang="en-US" dirty="0" smtClean="0"/>
              <a:t>        </a:t>
            </a:r>
          </a:p>
          <a:p>
            <a:r>
              <a:rPr lang="en-US" dirty="0"/>
              <a:t> </a:t>
            </a:r>
            <a:r>
              <a:rPr lang="en-US" dirty="0" smtClean="0"/>
              <a:t>     methods</a:t>
            </a:r>
          </a:p>
          <a:p>
            <a:endParaRPr lang="en-US" dirty="0"/>
          </a:p>
          <a:p>
            <a:r>
              <a:rPr lang="en-US" dirty="0"/>
              <a:t>M</a:t>
            </a:r>
            <a:r>
              <a:rPr lang="en-US" dirty="0" smtClean="0"/>
              <a:t>erely </a:t>
            </a:r>
            <a:r>
              <a:rPr lang="en-US" dirty="0"/>
              <a:t>as large impact, rare events </a:t>
            </a:r>
            <a:r>
              <a:rPr lang="en-US" i="1" dirty="0"/>
              <a:t>missed by most people</a:t>
            </a:r>
            <a:r>
              <a:rPr lang="en-US" dirty="0"/>
              <a:t> or as large impact rare events </a:t>
            </a:r>
            <a:r>
              <a:rPr lang="en-US" i="1" dirty="0"/>
              <a:t>impossible to model</a:t>
            </a:r>
            <a:r>
              <a:rPr lang="en-US" dirty="0"/>
              <a:t> due to the retrospective data nature of models</a:t>
            </a:r>
          </a:p>
        </p:txBody>
      </p:sp>
      <p:sp>
        <p:nvSpPr>
          <p:cNvPr id="9" name="TextBox 8"/>
          <p:cNvSpPr txBox="1"/>
          <p:nvPr/>
        </p:nvSpPr>
        <p:spPr>
          <a:xfrm>
            <a:off x="271347"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cxnSp>
        <p:nvCxnSpPr>
          <p:cNvPr id="15" name="Straight Connector 14"/>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228600" y="924910"/>
            <a:ext cx="8894380" cy="379832"/>
            <a:chOff x="228600" y="914400"/>
            <a:chExt cx="8894380" cy="379832"/>
          </a:xfrm>
        </p:grpSpPr>
        <p:sp>
          <p:nvSpPr>
            <p:cNvPr id="17" name="Rectangle 16"/>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75900" y="924900"/>
              <a:ext cx="7260027" cy="369332"/>
            </a:xfrm>
            <a:prstGeom prst="rect">
              <a:avLst/>
            </a:prstGeom>
            <a:noFill/>
          </p:spPr>
          <p:txBody>
            <a:bodyPr wrap="square" rtlCol="0">
              <a:spAutoFit/>
            </a:bodyPr>
            <a:lstStyle/>
            <a:p>
              <a:r>
                <a:rPr lang="en-US" b="1" dirty="0" smtClean="0"/>
                <a:t>Different Definitions </a:t>
              </a:r>
              <a:r>
                <a:rPr lang="en-US" b="1" dirty="0"/>
                <a:t>of a Black Swan</a:t>
              </a:r>
              <a:endParaRPr lang="en-US" b="1" dirty="0" smtClean="0"/>
            </a:p>
          </p:txBody>
        </p:sp>
      </p:grpSp>
      <p:grpSp>
        <p:nvGrpSpPr>
          <p:cNvPr id="6" name="Group 5"/>
          <p:cNvGrpSpPr/>
          <p:nvPr/>
        </p:nvGrpSpPr>
        <p:grpSpPr>
          <a:xfrm>
            <a:off x="574179" y="1942195"/>
            <a:ext cx="196702" cy="196701"/>
            <a:chOff x="489099" y="1981200"/>
            <a:chExt cx="228600" cy="228600"/>
          </a:xfrm>
          <a:effectLst>
            <a:outerShdw blurRad="50800" dist="50800" dir="5400000" algn="ctr" rotWithShape="0">
              <a:schemeClr val="bg1">
                <a:lumMod val="75000"/>
              </a:schemeClr>
            </a:outerShdw>
          </a:effectLst>
        </p:grpSpPr>
        <p:sp>
          <p:nvSpPr>
            <p:cNvPr id="5" name="Flowchart: Collate 4"/>
            <p:cNvSpPr/>
            <p:nvPr/>
          </p:nvSpPr>
          <p:spPr>
            <a:xfrm>
              <a:off x="533400" y="1981200"/>
              <a:ext cx="152400" cy="228600"/>
            </a:xfrm>
            <a:prstGeom prst="flowChartCollate">
              <a:avLst/>
            </a:prstGeom>
            <a:ln>
              <a:noFill/>
            </a:ln>
            <a:scene3d>
              <a:camera prst="orthographicFront"/>
              <a:lightRig rig="threePt" dir="t"/>
            </a:scene3d>
            <a:sp3d prstMaterial="matt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lowchart: Collate 11"/>
            <p:cNvSpPr/>
            <p:nvPr/>
          </p:nvSpPr>
          <p:spPr>
            <a:xfrm rot="5400000">
              <a:off x="527199" y="1974999"/>
              <a:ext cx="152400" cy="228600"/>
            </a:xfrm>
            <a:prstGeom prst="flowChartCollate">
              <a:avLst/>
            </a:prstGeom>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4" name="Group 13"/>
          <p:cNvGrpSpPr/>
          <p:nvPr/>
        </p:nvGrpSpPr>
        <p:grpSpPr>
          <a:xfrm>
            <a:off x="574179" y="3276600"/>
            <a:ext cx="196702" cy="196701"/>
            <a:chOff x="489099" y="1981200"/>
            <a:chExt cx="228600" cy="228600"/>
          </a:xfrm>
          <a:effectLst>
            <a:outerShdw blurRad="50800" dist="50800" dir="5400000" algn="ctr" rotWithShape="0">
              <a:schemeClr val="bg1">
                <a:lumMod val="75000"/>
              </a:schemeClr>
            </a:outerShdw>
          </a:effectLst>
        </p:grpSpPr>
        <p:sp>
          <p:nvSpPr>
            <p:cNvPr id="16" name="Flowchart: Collate 15"/>
            <p:cNvSpPr/>
            <p:nvPr/>
          </p:nvSpPr>
          <p:spPr>
            <a:xfrm>
              <a:off x="533400" y="1981200"/>
              <a:ext cx="152400" cy="228600"/>
            </a:xfrm>
            <a:prstGeom prst="flowChartCollate">
              <a:avLst/>
            </a:prstGeom>
            <a:ln>
              <a:noFill/>
            </a:ln>
            <a:scene3d>
              <a:camera prst="orthographicFront"/>
              <a:lightRig rig="threePt" dir="t"/>
            </a:scene3d>
            <a:sp3d prstMaterial="matt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Flowchart: Collate 17"/>
            <p:cNvSpPr/>
            <p:nvPr/>
          </p:nvSpPr>
          <p:spPr>
            <a:xfrm rot="5400000">
              <a:off x="527199" y="1974999"/>
              <a:ext cx="152400" cy="228600"/>
            </a:xfrm>
            <a:prstGeom prst="flowChartCollate">
              <a:avLst/>
            </a:prstGeom>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9" name="Group 18"/>
          <p:cNvGrpSpPr/>
          <p:nvPr/>
        </p:nvGrpSpPr>
        <p:grpSpPr>
          <a:xfrm>
            <a:off x="574179" y="4678330"/>
            <a:ext cx="196702" cy="196701"/>
            <a:chOff x="489099" y="1981200"/>
            <a:chExt cx="228600" cy="228600"/>
          </a:xfrm>
          <a:effectLst>
            <a:outerShdw blurRad="50800" dist="50800" dir="5400000" algn="ctr" rotWithShape="0">
              <a:schemeClr val="bg1">
                <a:lumMod val="75000"/>
              </a:schemeClr>
            </a:outerShdw>
          </a:effectLst>
        </p:grpSpPr>
        <p:sp>
          <p:nvSpPr>
            <p:cNvPr id="20" name="Flowchart: Collate 19"/>
            <p:cNvSpPr/>
            <p:nvPr/>
          </p:nvSpPr>
          <p:spPr>
            <a:xfrm>
              <a:off x="533400" y="1981200"/>
              <a:ext cx="152400" cy="228600"/>
            </a:xfrm>
            <a:prstGeom prst="flowChartCollate">
              <a:avLst/>
            </a:prstGeom>
            <a:ln>
              <a:noFill/>
            </a:ln>
            <a:scene3d>
              <a:camera prst="orthographicFront"/>
              <a:lightRig rig="threePt" dir="t"/>
            </a:scene3d>
            <a:sp3d prstMaterial="matt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Flowchart: Collate 20"/>
            <p:cNvSpPr/>
            <p:nvPr/>
          </p:nvSpPr>
          <p:spPr>
            <a:xfrm rot="5400000">
              <a:off x="527199" y="1974999"/>
              <a:ext cx="152400" cy="228600"/>
            </a:xfrm>
            <a:prstGeom prst="flowChartCollate">
              <a:avLst/>
            </a:prstGeom>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12374450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293525" y="4071258"/>
            <a:ext cx="8698075" cy="1364784"/>
            <a:chOff x="445925" y="2966493"/>
            <a:chExt cx="8698075" cy="1364784"/>
          </a:xfrm>
        </p:grpSpPr>
        <p:sp>
          <p:nvSpPr>
            <p:cNvPr id="33" name="Rounded Rectangle 32"/>
            <p:cNvSpPr/>
            <p:nvPr/>
          </p:nvSpPr>
          <p:spPr>
            <a:xfrm>
              <a:off x="540903" y="2981008"/>
              <a:ext cx="8305800" cy="1219200"/>
            </a:xfrm>
            <a:prstGeom prst="roundRect">
              <a:avLst/>
            </a:prstGeom>
            <a:noFill/>
            <a:ln>
              <a:solidFill>
                <a:schemeClr val="tx2">
                  <a:lumMod val="50000"/>
                </a:schemeClr>
              </a:solidFill>
            </a:ln>
            <a:effectLst>
              <a:outerShdw blurRad="50800" dist="50800" dir="5400000" algn="ctr" rotWithShape="0">
                <a:schemeClr val="tx1">
                  <a:lumMod val="50000"/>
                  <a:lumOff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ounded Rectangle 33"/>
            <p:cNvSpPr/>
            <p:nvPr/>
          </p:nvSpPr>
          <p:spPr>
            <a:xfrm>
              <a:off x="445925" y="2966493"/>
              <a:ext cx="8534754" cy="727127"/>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34"/>
            <p:cNvSpPr/>
            <p:nvPr/>
          </p:nvSpPr>
          <p:spPr>
            <a:xfrm>
              <a:off x="8675525" y="3604150"/>
              <a:ext cx="468475" cy="727127"/>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p:cNvGrpSpPr/>
          <p:nvPr/>
        </p:nvGrpSpPr>
        <p:grpSpPr>
          <a:xfrm>
            <a:off x="304800" y="1875972"/>
            <a:ext cx="8698075" cy="1364784"/>
            <a:chOff x="445925" y="2966493"/>
            <a:chExt cx="8698075" cy="1364784"/>
          </a:xfrm>
        </p:grpSpPr>
        <p:sp>
          <p:nvSpPr>
            <p:cNvPr id="2" name="Rounded Rectangle 1"/>
            <p:cNvSpPr/>
            <p:nvPr/>
          </p:nvSpPr>
          <p:spPr>
            <a:xfrm>
              <a:off x="540903" y="2981008"/>
              <a:ext cx="8305800" cy="1219200"/>
            </a:xfrm>
            <a:prstGeom prst="roundRect">
              <a:avLst/>
            </a:prstGeom>
            <a:noFill/>
            <a:ln>
              <a:solidFill>
                <a:schemeClr val="tx2">
                  <a:lumMod val="50000"/>
                </a:schemeClr>
              </a:solidFill>
            </a:ln>
            <a:effectLst>
              <a:outerShdw blurRad="50800" dist="50800" dir="5400000" algn="ctr" rotWithShape="0">
                <a:schemeClr val="tx1">
                  <a:lumMod val="50000"/>
                  <a:lumOff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ounded Rectangle 27"/>
            <p:cNvSpPr/>
            <p:nvPr/>
          </p:nvSpPr>
          <p:spPr>
            <a:xfrm>
              <a:off x="445925" y="2966493"/>
              <a:ext cx="8534754" cy="727127"/>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ed Rectangle 28"/>
            <p:cNvSpPr/>
            <p:nvPr/>
          </p:nvSpPr>
          <p:spPr>
            <a:xfrm>
              <a:off x="8675525" y="3604150"/>
              <a:ext cx="468475" cy="727127"/>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p:cNvSpPr/>
          <p:nvPr/>
        </p:nvSpPr>
        <p:spPr>
          <a:xfrm>
            <a:off x="528006" y="2114394"/>
            <a:ext cx="8238978" cy="923330"/>
          </a:xfrm>
          <a:prstGeom prst="rect">
            <a:avLst/>
          </a:prstGeom>
        </p:spPr>
        <p:txBody>
          <a:bodyPr wrap="square">
            <a:spAutoFit/>
          </a:bodyPr>
          <a:lstStyle/>
          <a:p>
            <a:r>
              <a:rPr lang="en-US" b="1" dirty="0"/>
              <a:t>We present large scale, large impact, rare event emergence recognition, assessment, and management, as a special case of futures forecasting, assessment, and change </a:t>
            </a:r>
            <a:r>
              <a:rPr lang="en-US" b="1" dirty="0" smtClean="0"/>
              <a:t>management</a:t>
            </a:r>
          </a:p>
        </p:txBody>
      </p:sp>
      <p:sp>
        <p:nvSpPr>
          <p:cNvPr id="9" name="TextBox 8"/>
          <p:cNvSpPr txBox="1"/>
          <p:nvPr/>
        </p:nvSpPr>
        <p:spPr>
          <a:xfrm>
            <a:off x="271347"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cxnSp>
        <p:nvCxnSpPr>
          <p:cNvPr id="14" name="Straight Connector 13"/>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33400" y="4310742"/>
            <a:ext cx="7970838" cy="923330"/>
          </a:xfrm>
          <a:prstGeom prst="rect">
            <a:avLst/>
          </a:prstGeom>
          <a:noFill/>
        </p:spPr>
        <p:txBody>
          <a:bodyPr wrap="square" rtlCol="0">
            <a:spAutoFit/>
          </a:bodyPr>
          <a:lstStyle/>
          <a:p>
            <a:r>
              <a:rPr lang="en-US" b="1" dirty="0"/>
              <a:t>We think one way to get better overall is to study people who are good at normal range forecasting as a way to approach discussion of the skills needed in better doing large scale, large impact, rare event </a:t>
            </a:r>
            <a:r>
              <a:rPr lang="en-US" b="1" dirty="0" smtClean="0"/>
              <a:t>forecasting</a:t>
            </a:r>
            <a:endParaRPr lang="en-US" b="1" dirty="0"/>
          </a:p>
        </p:txBody>
      </p:sp>
      <p:grpSp>
        <p:nvGrpSpPr>
          <p:cNvPr id="24" name="Group 23"/>
          <p:cNvGrpSpPr/>
          <p:nvPr/>
        </p:nvGrpSpPr>
        <p:grpSpPr>
          <a:xfrm>
            <a:off x="277504" y="2238283"/>
            <a:ext cx="196702" cy="196701"/>
            <a:chOff x="489099" y="1981200"/>
            <a:chExt cx="228600" cy="228600"/>
          </a:xfrm>
          <a:effectLst>
            <a:outerShdw blurRad="50800" dist="50800" dir="5400000" algn="ctr" rotWithShape="0">
              <a:schemeClr val="bg1">
                <a:lumMod val="75000"/>
              </a:schemeClr>
            </a:outerShdw>
          </a:effectLst>
        </p:grpSpPr>
        <p:sp>
          <p:nvSpPr>
            <p:cNvPr id="25" name="Flowchart: Collate 24"/>
            <p:cNvSpPr/>
            <p:nvPr/>
          </p:nvSpPr>
          <p:spPr>
            <a:xfrm>
              <a:off x="533400" y="1981200"/>
              <a:ext cx="152400" cy="228600"/>
            </a:xfrm>
            <a:prstGeom prst="flowChartCollate">
              <a:avLst/>
            </a:prstGeom>
            <a:ln>
              <a:noFill/>
            </a:ln>
            <a:scene3d>
              <a:camera prst="orthographicFront"/>
              <a:lightRig rig="threePt" dir="t"/>
            </a:scene3d>
            <a:sp3d prstMaterial="matt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Flowchart: Collate 25"/>
            <p:cNvSpPr/>
            <p:nvPr/>
          </p:nvSpPr>
          <p:spPr>
            <a:xfrm rot="5400000">
              <a:off x="527199" y="1974999"/>
              <a:ext cx="152400" cy="228600"/>
            </a:xfrm>
            <a:prstGeom prst="flowChartCollate">
              <a:avLst/>
            </a:prstGeom>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7" name="Group 26"/>
          <p:cNvGrpSpPr/>
          <p:nvPr/>
        </p:nvGrpSpPr>
        <p:grpSpPr>
          <a:xfrm>
            <a:off x="282106" y="4451499"/>
            <a:ext cx="196702" cy="196701"/>
            <a:chOff x="489099" y="1981200"/>
            <a:chExt cx="228600" cy="228600"/>
          </a:xfrm>
          <a:effectLst>
            <a:outerShdw blurRad="50800" dist="50800" dir="5400000" algn="ctr" rotWithShape="0">
              <a:schemeClr val="bg1">
                <a:lumMod val="75000"/>
              </a:schemeClr>
            </a:outerShdw>
          </a:effectLst>
        </p:grpSpPr>
        <p:sp>
          <p:nvSpPr>
            <p:cNvPr id="36" name="Flowchart: Collate 35"/>
            <p:cNvSpPr/>
            <p:nvPr/>
          </p:nvSpPr>
          <p:spPr>
            <a:xfrm>
              <a:off x="533400" y="1981200"/>
              <a:ext cx="152400" cy="228600"/>
            </a:xfrm>
            <a:prstGeom prst="flowChartCollate">
              <a:avLst/>
            </a:prstGeom>
            <a:ln>
              <a:noFill/>
            </a:ln>
            <a:scene3d>
              <a:camera prst="orthographicFront"/>
              <a:lightRig rig="threePt" dir="t"/>
            </a:scene3d>
            <a:sp3d prstMaterial="matt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7" name="Flowchart: Collate 36"/>
            <p:cNvSpPr/>
            <p:nvPr/>
          </p:nvSpPr>
          <p:spPr>
            <a:xfrm rot="5400000">
              <a:off x="527199" y="1974999"/>
              <a:ext cx="152400" cy="228600"/>
            </a:xfrm>
            <a:prstGeom prst="flowChartCollate">
              <a:avLst/>
            </a:prstGeom>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25914478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255777" y="763347"/>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337037" y="1371600"/>
            <a:ext cx="8077200" cy="646331"/>
          </a:xfrm>
          <a:prstGeom prst="rect">
            <a:avLst/>
          </a:prstGeom>
        </p:spPr>
        <p:txBody>
          <a:bodyPr wrap="square">
            <a:spAutoFit/>
          </a:bodyPr>
          <a:lstStyle/>
          <a:p>
            <a:endParaRPr lang="en-US" dirty="0"/>
          </a:p>
          <a:p>
            <a:endParaRPr lang="en-US" dirty="0"/>
          </a:p>
        </p:txBody>
      </p:sp>
      <p:grpSp>
        <p:nvGrpSpPr>
          <p:cNvPr id="4" name="Group 8"/>
          <p:cNvGrpSpPr/>
          <p:nvPr/>
        </p:nvGrpSpPr>
        <p:grpSpPr>
          <a:xfrm>
            <a:off x="228600" y="919660"/>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1382430" cy="369332"/>
            </a:xfrm>
            <a:prstGeom prst="rect">
              <a:avLst/>
            </a:prstGeom>
            <a:noFill/>
          </p:spPr>
          <p:txBody>
            <a:bodyPr wrap="none" rtlCol="0">
              <a:spAutoFit/>
            </a:bodyPr>
            <a:lstStyle/>
            <a:p>
              <a:r>
                <a:rPr lang="en-US" b="1" dirty="0" smtClean="0"/>
                <a:t>Key Excerpts</a:t>
              </a:r>
              <a:endParaRPr lang="en-US" b="1" dirty="0"/>
            </a:p>
          </p:txBody>
        </p:sp>
      </p:grpSp>
      <p:grpSp>
        <p:nvGrpSpPr>
          <p:cNvPr id="13" name="Group 12"/>
          <p:cNvGrpSpPr/>
          <p:nvPr/>
        </p:nvGrpSpPr>
        <p:grpSpPr>
          <a:xfrm>
            <a:off x="318448" y="1545608"/>
            <a:ext cx="8244527" cy="1785104"/>
            <a:chOff x="504825" y="1726050"/>
            <a:chExt cx="8244527" cy="1785104"/>
          </a:xfrm>
        </p:grpSpPr>
        <p:sp>
          <p:nvSpPr>
            <p:cNvPr id="5" name="Rectangle 4"/>
            <p:cNvSpPr/>
            <p:nvPr/>
          </p:nvSpPr>
          <p:spPr>
            <a:xfrm>
              <a:off x="623248" y="1726050"/>
              <a:ext cx="8126104" cy="1785104"/>
            </a:xfrm>
            <a:prstGeom prst="rect">
              <a:avLst/>
            </a:prstGeom>
          </p:spPr>
          <p:txBody>
            <a:bodyPr wrap="square">
              <a:spAutoFit/>
            </a:bodyPr>
            <a:lstStyle/>
            <a:p>
              <a:pPr marL="285750" lvl="0" indent="-285750">
                <a:spcAft>
                  <a:spcPts val="1200"/>
                </a:spcAft>
                <a:buClr>
                  <a:schemeClr val="accent6">
                    <a:lumMod val="75000"/>
                  </a:schemeClr>
                </a:buClr>
              </a:pPr>
              <a:r>
                <a:rPr lang="en-US" dirty="0"/>
                <a:t>“… each model is likely to misguide when it is needed most:  at its extremes.”</a:t>
              </a:r>
            </a:p>
            <a:p>
              <a:pPr marL="285750" lvl="0" indent="-285750">
                <a:spcAft>
                  <a:spcPts val="1200"/>
                </a:spcAft>
                <a:buClr>
                  <a:schemeClr val="accent6">
                    <a:lumMod val="75000"/>
                  </a:schemeClr>
                </a:buClr>
              </a:pPr>
              <a:r>
                <a:rPr lang="en-US" dirty="0"/>
                <a:t>“…synthesizing minds take time to develop … Aristotle required middle age before he would teach politics.”</a:t>
              </a:r>
            </a:p>
            <a:p>
              <a:pPr marL="285750" lvl="0" indent="-285750">
                <a:spcAft>
                  <a:spcPts val="1200"/>
                </a:spcAft>
                <a:buClr>
                  <a:schemeClr val="accent6">
                    <a:lumMod val="75000"/>
                  </a:schemeClr>
                </a:buClr>
              </a:pPr>
              <a:r>
                <a:rPr lang="en-US" dirty="0"/>
                <a:t>“… to be a better analyst … a broad, general education in human affairs and experience of many things is</a:t>
              </a:r>
              <a:r>
                <a:rPr lang="en-US" i="1" dirty="0"/>
                <a:t> </a:t>
              </a:r>
              <a:r>
                <a:rPr lang="en-US" dirty="0"/>
                <a:t>required for competence.”</a:t>
              </a:r>
            </a:p>
          </p:txBody>
        </p:sp>
        <p:pic>
          <p:nvPicPr>
            <p:cNvPr id="1026" name="Picture 2"/>
            <p:cNvPicPr>
              <a:picLocks noChangeAspect="1" noChangeArrowheads="1"/>
            </p:cNvPicPr>
            <p:nvPr/>
          </p:nvPicPr>
          <p:blipFill>
            <a:blip r:embed="rId2" cstate="print"/>
            <a:srcRect/>
            <a:stretch>
              <a:fillRect/>
            </a:stretch>
          </p:blipFill>
          <p:spPr bwMode="auto">
            <a:xfrm>
              <a:off x="504825" y="1828800"/>
              <a:ext cx="180975" cy="200025"/>
            </a:xfrm>
            <a:prstGeom prst="rect">
              <a:avLst/>
            </a:prstGeom>
            <a:noFill/>
            <a:ln w="9525">
              <a:noFill/>
              <a:miter lim="800000"/>
              <a:headEnd/>
              <a:tailEnd/>
            </a:ln>
          </p:spPr>
        </p:pic>
        <p:pic>
          <p:nvPicPr>
            <p:cNvPr id="1027" name="Picture 3"/>
            <p:cNvPicPr>
              <a:picLocks noChangeAspect="1" noChangeArrowheads="1"/>
            </p:cNvPicPr>
            <p:nvPr/>
          </p:nvPicPr>
          <p:blipFill>
            <a:blip r:embed="rId2" cstate="print"/>
            <a:srcRect/>
            <a:stretch>
              <a:fillRect/>
            </a:stretch>
          </p:blipFill>
          <p:spPr bwMode="auto">
            <a:xfrm>
              <a:off x="504825" y="2286000"/>
              <a:ext cx="180975" cy="200025"/>
            </a:xfrm>
            <a:prstGeom prst="rect">
              <a:avLst/>
            </a:prstGeom>
            <a:noFill/>
            <a:ln w="9525">
              <a:noFill/>
              <a:miter lim="800000"/>
              <a:headEnd/>
              <a:tailEnd/>
            </a:ln>
          </p:spPr>
        </p:pic>
        <p:pic>
          <p:nvPicPr>
            <p:cNvPr id="1028" name="Picture 4"/>
            <p:cNvPicPr>
              <a:picLocks noChangeAspect="1" noChangeArrowheads="1"/>
            </p:cNvPicPr>
            <p:nvPr/>
          </p:nvPicPr>
          <p:blipFill>
            <a:blip r:embed="rId2" cstate="print"/>
            <a:srcRect/>
            <a:stretch>
              <a:fillRect/>
            </a:stretch>
          </p:blipFill>
          <p:spPr bwMode="auto">
            <a:xfrm>
              <a:off x="504825" y="2936544"/>
              <a:ext cx="180975" cy="200025"/>
            </a:xfrm>
            <a:prstGeom prst="rect">
              <a:avLst/>
            </a:prstGeom>
            <a:noFill/>
            <a:ln w="9525">
              <a:noFill/>
              <a:miter lim="800000"/>
              <a:headEnd/>
              <a:tailEnd/>
            </a:ln>
          </p:spPr>
        </p:pic>
      </p:grpSp>
      <p:sp>
        <p:nvSpPr>
          <p:cNvPr id="12" name="TextBox 11"/>
          <p:cNvSpPr txBox="1"/>
          <p:nvPr/>
        </p:nvSpPr>
        <p:spPr>
          <a:xfrm>
            <a:off x="271347" y="304800"/>
            <a:ext cx="5479000" cy="400110"/>
          </a:xfrm>
          <a:prstGeom prst="rect">
            <a:avLst/>
          </a:prstGeom>
          <a:noFill/>
        </p:spPr>
        <p:txBody>
          <a:bodyPr wrap="none" rtlCol="0">
            <a:spAutoFit/>
          </a:bodyPr>
          <a:lstStyle/>
          <a:p>
            <a:r>
              <a:rPr lang="en-US" sz="2000" b="1" dirty="0" smtClean="0">
                <a:latin typeface="Arial Black" pitchFamily="34" charset="0"/>
              </a:rPr>
              <a:t>Section 1 : Definition of a Black Swan</a:t>
            </a:r>
          </a:p>
        </p:txBody>
      </p:sp>
    </p:spTree>
    <p:extLst>
      <p:ext uri="{BB962C8B-B14F-4D97-AF65-F5344CB8AC3E}">
        <p14:creationId xmlns:p14="http://schemas.microsoft.com/office/powerpoint/2010/main" val="8251996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314971" y="1675875"/>
            <a:ext cx="382572" cy="1468232"/>
            <a:chOff x="353704" y="1730467"/>
            <a:chExt cx="382572" cy="1468232"/>
          </a:xfrm>
        </p:grpSpPr>
        <p:grpSp>
          <p:nvGrpSpPr>
            <p:cNvPr id="13" name="Group 12"/>
            <p:cNvGrpSpPr/>
            <p:nvPr/>
          </p:nvGrpSpPr>
          <p:grpSpPr>
            <a:xfrm>
              <a:off x="353704" y="1730467"/>
              <a:ext cx="376845" cy="357691"/>
              <a:chOff x="3581400" y="1028700"/>
              <a:chExt cx="565956" cy="571502"/>
            </a:xfrm>
          </p:grpSpPr>
          <p:sp>
            <p:nvSpPr>
              <p:cNvPr id="7" name="Teardrop 6"/>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ardrop 9"/>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ardrop 10"/>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ardrop 11"/>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p:cNvGrpSpPr/>
            <p:nvPr/>
          </p:nvGrpSpPr>
          <p:grpSpPr>
            <a:xfrm>
              <a:off x="359431" y="2841008"/>
              <a:ext cx="376845" cy="357691"/>
              <a:chOff x="3581400" y="1028700"/>
              <a:chExt cx="565956" cy="571502"/>
            </a:xfrm>
          </p:grpSpPr>
          <p:sp>
            <p:nvSpPr>
              <p:cNvPr id="20" name="Teardrop 19"/>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ardrop 20"/>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ardrop 21"/>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ardrop 22"/>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Rectangle 1"/>
          <p:cNvSpPr/>
          <p:nvPr/>
        </p:nvSpPr>
        <p:spPr>
          <a:xfrm>
            <a:off x="357107" y="1317008"/>
            <a:ext cx="8163645" cy="2308324"/>
          </a:xfrm>
          <a:prstGeom prst="rect">
            <a:avLst/>
          </a:prstGeom>
        </p:spPr>
        <p:txBody>
          <a:bodyPr wrap="square">
            <a:spAutoFit/>
          </a:bodyPr>
          <a:lstStyle/>
          <a:p>
            <a:endParaRPr lang="en-US" dirty="0"/>
          </a:p>
          <a:p>
            <a:pPr marL="285750" lvl="0" indent="-285750">
              <a:lnSpc>
                <a:spcPct val="150000"/>
              </a:lnSpc>
              <a:buClr>
                <a:schemeClr val="bg1">
                  <a:lumMod val="85000"/>
                </a:schemeClr>
              </a:buClr>
              <a:buFont typeface="Arial" pitchFamily="34" charset="0"/>
              <a:buChar char="•"/>
            </a:pPr>
            <a:r>
              <a:rPr lang="en-US" dirty="0" smtClean="0"/>
              <a:t>Learn important aspects of strong versus weaker versions of black swan thinking as it impacts real word change and the possibility of foresight</a:t>
            </a:r>
          </a:p>
          <a:p>
            <a:endParaRPr lang="en-US" dirty="0"/>
          </a:p>
          <a:p>
            <a:pPr marL="285750" lvl="0" indent="-285750">
              <a:lnSpc>
                <a:spcPct val="150000"/>
              </a:lnSpc>
              <a:buClr>
                <a:schemeClr val="bg1">
                  <a:lumMod val="85000"/>
                </a:schemeClr>
              </a:buClr>
              <a:buFont typeface="Arial" pitchFamily="34" charset="0"/>
              <a:buChar char="•"/>
            </a:pPr>
            <a:r>
              <a:rPr lang="en-US" dirty="0" smtClean="0"/>
              <a:t>Learn key elements of connected order (syndromes) versus chance-based thinking and its basic implications for understanding real-word change</a:t>
            </a:r>
            <a:endParaRPr lang="en-US" dirty="0"/>
          </a:p>
        </p:txBody>
      </p:sp>
      <p:grpSp>
        <p:nvGrpSpPr>
          <p:cNvPr id="9" name="Group 8"/>
          <p:cNvGrpSpPr/>
          <p:nvPr/>
        </p:nvGrpSpPr>
        <p:grpSpPr>
          <a:xfrm>
            <a:off x="228600" y="919660"/>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2058064" cy="369332"/>
            </a:xfrm>
            <a:prstGeom prst="rect">
              <a:avLst/>
            </a:prstGeom>
            <a:noFill/>
          </p:spPr>
          <p:txBody>
            <a:bodyPr wrap="none" rtlCol="0">
              <a:spAutoFit/>
            </a:bodyPr>
            <a:lstStyle/>
            <a:p>
              <a:r>
                <a:rPr lang="en-US" b="1" dirty="0"/>
                <a:t>Learning </a:t>
              </a:r>
              <a:r>
                <a:rPr lang="en-US" b="1" dirty="0" smtClean="0"/>
                <a:t>Objectives</a:t>
              </a:r>
              <a:endParaRPr lang="en-US" b="1" dirty="0"/>
            </a:p>
          </p:txBody>
        </p:sp>
      </p:grpSp>
      <p:cxnSp>
        <p:nvCxnSpPr>
          <p:cNvPr id="25" name="Straight Connector 24"/>
          <p:cNvCxnSpPr/>
          <p:nvPr/>
        </p:nvCxnSpPr>
        <p:spPr>
          <a:xfrm>
            <a:off x="255777" y="763347"/>
            <a:ext cx="8735823" cy="0"/>
          </a:xfrm>
          <a:prstGeom prst="line">
            <a:avLst/>
          </a:prstGeom>
          <a:ln w="38100">
            <a:solidFill>
              <a:schemeClr val="tx1"/>
            </a:solidFill>
          </a:ln>
          <a:effectLst>
            <a:outerShdw blurRad="50800" dist="50800" dir="5400000" algn="ctr" rotWithShape="0">
              <a:srgbClr val="BC8B00"/>
            </a:outerShdw>
          </a:effectLst>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71347" y="304800"/>
            <a:ext cx="8440853" cy="400110"/>
          </a:xfrm>
          <a:prstGeom prst="rect">
            <a:avLst/>
          </a:prstGeom>
          <a:noFill/>
        </p:spPr>
        <p:txBody>
          <a:bodyPr wrap="square" rtlCol="0">
            <a:spAutoFit/>
          </a:bodyPr>
          <a:lstStyle/>
          <a:p>
            <a:r>
              <a:rPr lang="en-US" sz="2000" b="1" dirty="0" smtClean="0">
                <a:latin typeface="Arial Black" pitchFamily="34" charset="0"/>
              </a:rPr>
              <a:t>Section 2 : Assessing </a:t>
            </a:r>
            <a:r>
              <a:rPr lang="en-US" sz="2000" b="1" dirty="0">
                <a:latin typeface="Arial Black" pitchFamily="34" charset="0"/>
              </a:rPr>
              <a:t>The Black Swan’s </a:t>
            </a:r>
            <a:r>
              <a:rPr lang="en-US" sz="2000" b="1" dirty="0" smtClean="0">
                <a:latin typeface="Arial Black" pitchFamily="34" charset="0"/>
              </a:rPr>
              <a:t>Worldview</a:t>
            </a:r>
          </a:p>
        </p:txBody>
      </p:sp>
    </p:spTree>
    <p:extLst>
      <p:ext uri="{BB962C8B-B14F-4D97-AF65-F5344CB8AC3E}">
        <p14:creationId xmlns:p14="http://schemas.microsoft.com/office/powerpoint/2010/main" val="932990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507403"/>
            <a:ext cx="8139752" cy="2893100"/>
          </a:xfrm>
          <a:prstGeom prst="rect">
            <a:avLst/>
          </a:prstGeom>
        </p:spPr>
        <p:txBody>
          <a:bodyPr wrap="square">
            <a:spAutoFit/>
          </a:bodyPr>
          <a:lstStyle/>
          <a:p>
            <a:pPr marL="285750" lvl="0" indent="-285750">
              <a:spcAft>
                <a:spcPts val="600"/>
              </a:spcAft>
              <a:buClr>
                <a:schemeClr val="accent3">
                  <a:lumMod val="75000"/>
                </a:schemeClr>
              </a:buClr>
              <a:buFont typeface="Wingdings" pitchFamily="2" charset="2"/>
              <a:buChar char="§"/>
            </a:pPr>
            <a:r>
              <a:rPr lang="en-US" dirty="0"/>
              <a:t>All models and methods are “wrong,” but that does not make them useless.</a:t>
            </a:r>
          </a:p>
          <a:p>
            <a:pPr marL="285750" lvl="0" indent="-285750">
              <a:spcAft>
                <a:spcPts val="600"/>
              </a:spcAft>
              <a:buClr>
                <a:schemeClr val="accent3">
                  <a:lumMod val="75000"/>
                </a:schemeClr>
              </a:buClr>
              <a:buFont typeface="Wingdings" pitchFamily="2" charset="2"/>
              <a:buChar char="§"/>
            </a:pPr>
            <a:r>
              <a:rPr lang="en-US" dirty="0"/>
              <a:t>Analysts usually do not adequately learn meta-rules, consider what they do not know, or achieve sufficient skepticism about change</a:t>
            </a:r>
            <a:r>
              <a:rPr lang="en-US" dirty="0" smtClean="0"/>
              <a:t>.</a:t>
            </a:r>
          </a:p>
          <a:p>
            <a:pPr marL="285750" lvl="0" indent="-285750">
              <a:spcAft>
                <a:spcPts val="600"/>
              </a:spcAft>
              <a:buClr>
                <a:schemeClr val="accent3">
                  <a:lumMod val="75000"/>
                </a:schemeClr>
              </a:buClr>
              <a:buFont typeface="Wingdings" pitchFamily="2" charset="2"/>
              <a:buChar char="§"/>
            </a:pPr>
            <a:r>
              <a:rPr lang="en-US" dirty="0" smtClean="0"/>
              <a:t>Beware of qualitative shifts</a:t>
            </a:r>
            <a:endParaRPr lang="en-US" dirty="0"/>
          </a:p>
          <a:p>
            <a:pPr marL="285750" lvl="0" indent="-285750">
              <a:spcAft>
                <a:spcPts val="600"/>
              </a:spcAft>
              <a:buClr>
                <a:schemeClr val="accent3">
                  <a:lumMod val="75000"/>
                </a:schemeClr>
              </a:buClr>
              <a:buFont typeface="Wingdings" pitchFamily="2" charset="2"/>
              <a:buChar char="§"/>
            </a:pPr>
            <a:r>
              <a:rPr lang="en-US" dirty="0"/>
              <a:t>Black swans happen, but they are far less consequential to subsequent change than Taleb asserts.</a:t>
            </a:r>
          </a:p>
          <a:p>
            <a:pPr marL="285750" indent="-285750">
              <a:spcAft>
                <a:spcPts val="600"/>
              </a:spcAft>
              <a:buClr>
                <a:schemeClr val="accent3">
                  <a:lumMod val="75000"/>
                </a:schemeClr>
              </a:buClr>
              <a:buFont typeface="Wingdings" pitchFamily="2" charset="2"/>
              <a:buChar char="§"/>
            </a:pPr>
            <a:r>
              <a:rPr lang="en-US" dirty="0"/>
              <a:t>Embeddedness, entanglement, emergence, iteration, and connected orders (syndromes) are better ways to understand societal systems’ change than are randomness, chaos or chance</a:t>
            </a:r>
          </a:p>
        </p:txBody>
      </p:sp>
      <p:grpSp>
        <p:nvGrpSpPr>
          <p:cNvPr id="2" name="Group 23"/>
          <p:cNvGrpSpPr/>
          <p:nvPr/>
        </p:nvGrpSpPr>
        <p:grpSpPr>
          <a:xfrm>
            <a:off x="228600" y="919660"/>
            <a:ext cx="8894380" cy="369332"/>
            <a:chOff x="228600" y="1098330"/>
            <a:chExt cx="8894380" cy="369332"/>
          </a:xfrm>
        </p:grpSpPr>
        <p:sp>
          <p:nvSpPr>
            <p:cNvPr id="25" name="Rectangle 24"/>
            <p:cNvSpPr/>
            <p:nvPr/>
          </p:nvSpPr>
          <p:spPr>
            <a:xfrm>
              <a:off x="228600" y="1100970"/>
              <a:ext cx="8894380" cy="357350"/>
            </a:xfrm>
            <a:prstGeom prst="rect">
              <a:avLst/>
            </a:prstGeom>
            <a:gradFill flip="none" rotWithShape="1">
              <a:gsLst>
                <a:gs pos="0">
                  <a:schemeClr val="bg1"/>
                </a:gs>
                <a:gs pos="50000">
                  <a:schemeClr val="bg1">
                    <a:lumMod val="85000"/>
                  </a:schemeClr>
                </a:gs>
                <a:gs pos="100000">
                  <a:srgbClr val="8D9C7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252250" y="1098330"/>
              <a:ext cx="2048061" cy="369332"/>
            </a:xfrm>
            <a:prstGeom prst="rect">
              <a:avLst/>
            </a:prstGeom>
            <a:noFill/>
          </p:spPr>
          <p:txBody>
            <a:bodyPr wrap="none" rtlCol="0">
              <a:spAutoFit/>
            </a:bodyPr>
            <a:lstStyle/>
            <a:p>
              <a:r>
                <a:rPr lang="en-US" b="1" dirty="0" smtClean="0"/>
                <a:t>Key Learning Points</a:t>
              </a:r>
              <a:endParaRPr lang="en-US" b="1" dirty="0"/>
            </a:p>
          </p:txBody>
        </p:sp>
      </p:grpSp>
      <p:cxnSp>
        <p:nvCxnSpPr>
          <p:cNvPr id="8" name="Straight Connector 7"/>
          <p:cNvCxnSpPr/>
          <p:nvPr/>
        </p:nvCxnSpPr>
        <p:spPr>
          <a:xfrm>
            <a:off x="255777" y="763347"/>
            <a:ext cx="8735823" cy="0"/>
          </a:xfrm>
          <a:prstGeom prst="line">
            <a:avLst/>
          </a:prstGeom>
          <a:ln w="38100">
            <a:solidFill>
              <a:schemeClr val="tx1"/>
            </a:solidFill>
          </a:ln>
          <a:effectLst>
            <a:outerShdw blurRad="50800" dist="50800" dir="5400000" algn="ctr" rotWithShape="0">
              <a:srgbClr val="BC8B00"/>
            </a:outerShdw>
          </a:effectLst>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71347" y="304800"/>
            <a:ext cx="8440853" cy="400110"/>
          </a:xfrm>
          <a:prstGeom prst="rect">
            <a:avLst/>
          </a:prstGeom>
          <a:noFill/>
        </p:spPr>
        <p:txBody>
          <a:bodyPr wrap="square" rtlCol="0">
            <a:spAutoFit/>
          </a:bodyPr>
          <a:lstStyle/>
          <a:p>
            <a:r>
              <a:rPr lang="en-US" sz="2000" b="1" dirty="0" smtClean="0">
                <a:latin typeface="Arial Black" pitchFamily="34" charset="0"/>
              </a:rPr>
              <a:t>Section 2 : Assessing </a:t>
            </a:r>
            <a:r>
              <a:rPr lang="en-US" sz="2000" b="1" dirty="0">
                <a:latin typeface="Arial Black" pitchFamily="34" charset="0"/>
              </a:rPr>
              <a:t>The Black Swan’s </a:t>
            </a:r>
            <a:r>
              <a:rPr lang="en-US" sz="2000" b="1" dirty="0" smtClean="0">
                <a:latin typeface="Arial Black" pitchFamily="34" charset="0"/>
              </a:rPr>
              <a:t>Worldview</a:t>
            </a:r>
          </a:p>
        </p:txBody>
      </p:sp>
    </p:spTree>
    <p:extLst>
      <p:ext uri="{BB962C8B-B14F-4D97-AF65-F5344CB8AC3E}">
        <p14:creationId xmlns:p14="http://schemas.microsoft.com/office/powerpoint/2010/main" val="5292540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347" y="304800"/>
            <a:ext cx="8440853" cy="400110"/>
          </a:xfrm>
          <a:prstGeom prst="rect">
            <a:avLst/>
          </a:prstGeom>
          <a:noFill/>
        </p:spPr>
        <p:txBody>
          <a:bodyPr wrap="square" rtlCol="0">
            <a:spAutoFit/>
          </a:bodyPr>
          <a:lstStyle/>
          <a:p>
            <a:r>
              <a:rPr lang="en-US" sz="2000" b="1" dirty="0" smtClean="0">
                <a:latin typeface="Arial Black" pitchFamily="34" charset="0"/>
              </a:rPr>
              <a:t>Section 2 : Assessing </a:t>
            </a:r>
            <a:r>
              <a:rPr lang="en-US" sz="2000" b="1" dirty="0">
                <a:latin typeface="Arial Black" pitchFamily="34" charset="0"/>
              </a:rPr>
              <a:t>The Black Swan’s </a:t>
            </a:r>
            <a:r>
              <a:rPr lang="en-US" sz="2000" b="1" dirty="0" smtClean="0">
                <a:latin typeface="Arial Black" pitchFamily="34" charset="0"/>
              </a:rPr>
              <a:t>Worldview</a:t>
            </a:r>
          </a:p>
        </p:txBody>
      </p:sp>
      <p:cxnSp>
        <p:nvCxnSpPr>
          <p:cNvPr id="10" name="Straight Connector 9"/>
          <p:cNvCxnSpPr/>
          <p:nvPr/>
        </p:nvCxnSpPr>
        <p:spPr>
          <a:xfrm>
            <a:off x="255777" y="763347"/>
            <a:ext cx="8735823" cy="0"/>
          </a:xfrm>
          <a:prstGeom prst="line">
            <a:avLst/>
          </a:prstGeom>
          <a:ln w="38100">
            <a:solidFill>
              <a:schemeClr val="tx1"/>
            </a:solidFill>
          </a:ln>
          <a:effectLst>
            <a:outerShdw blurRad="50800" dist="50800" dir="5400000" algn="ctr" rotWithShape="0">
              <a:srgbClr val="BC8B00"/>
            </a:outerShdw>
          </a:effectLst>
        </p:spPr>
        <p:style>
          <a:lnRef idx="1">
            <a:schemeClr val="accent1"/>
          </a:lnRef>
          <a:fillRef idx="0">
            <a:schemeClr val="accent1"/>
          </a:fillRef>
          <a:effectRef idx="0">
            <a:schemeClr val="accent1"/>
          </a:effectRef>
          <a:fontRef idx="minor">
            <a:schemeClr val="tx1"/>
          </a:fontRef>
        </p:style>
      </p:cxnSp>
      <p:sp>
        <p:nvSpPr>
          <p:cNvPr id="2" name="Rounded Rectangle 1"/>
          <p:cNvSpPr/>
          <p:nvPr/>
        </p:nvSpPr>
        <p:spPr>
          <a:xfrm>
            <a:off x="340745" y="1856602"/>
            <a:ext cx="4114800" cy="4620398"/>
          </a:xfrm>
          <a:prstGeom prst="roundRect">
            <a:avLst>
              <a:gd name="adj" fmla="val 6747"/>
            </a:avLst>
          </a:prstGeom>
          <a:noFill/>
          <a:ln w="34925">
            <a:solidFill>
              <a:schemeClr val="accent2">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4724400" y="1856602"/>
            <a:ext cx="4038599" cy="4620398"/>
          </a:xfrm>
          <a:prstGeom prst="roundRect">
            <a:avLst>
              <a:gd name="adj" fmla="val 6747"/>
            </a:avLst>
          </a:prstGeom>
          <a:noFill/>
          <a:ln w="34925">
            <a:solidFill>
              <a:schemeClr val="tx2">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416945" y="1952685"/>
            <a:ext cx="4002655" cy="1569660"/>
          </a:xfrm>
          <a:prstGeom prst="rect">
            <a:avLst/>
          </a:prstGeom>
        </p:spPr>
        <p:txBody>
          <a:bodyPr wrap="square">
            <a:spAutoFit/>
          </a:bodyPr>
          <a:lstStyle/>
          <a:p>
            <a:pPr marL="285750" indent="-285750">
              <a:buFont typeface="Wingdings" pitchFamily="2" charset="2"/>
              <a:buChar char="§"/>
            </a:pPr>
            <a:r>
              <a:rPr lang="en-US" sz="1600" dirty="0" err="1" smtClean="0"/>
              <a:t>Taleb</a:t>
            </a:r>
            <a:r>
              <a:rPr lang="en-US" sz="1600" dirty="0" smtClean="0"/>
              <a:t> calls retrospective </a:t>
            </a:r>
            <a:r>
              <a:rPr lang="en-US" sz="1600" dirty="0"/>
              <a:t>explanation </a:t>
            </a:r>
            <a:r>
              <a:rPr lang="en-US" sz="1600" dirty="0" smtClean="0"/>
              <a:t>fraudulent               	</a:t>
            </a:r>
          </a:p>
          <a:p>
            <a:r>
              <a:rPr lang="en-US" sz="1600" dirty="0" smtClean="0">
                <a:sym typeface="Wingdings" pitchFamily="2" charset="2"/>
              </a:rPr>
              <a:t>↔ </a:t>
            </a:r>
            <a:r>
              <a:rPr lang="en-US" sz="1600" dirty="0" smtClean="0"/>
              <a:t>De Tocqueville’s example </a:t>
            </a:r>
          </a:p>
          <a:p>
            <a:endParaRPr lang="en-US" sz="1600" dirty="0" smtClean="0"/>
          </a:p>
          <a:p>
            <a:pPr marL="285750" indent="-285750">
              <a:buFont typeface="Wingdings" pitchFamily="2" charset="2"/>
              <a:buChar char="§"/>
            </a:pPr>
            <a:r>
              <a:rPr lang="en-US" sz="1600" dirty="0" err="1" smtClean="0"/>
              <a:t>Taleb</a:t>
            </a:r>
            <a:r>
              <a:rPr lang="en-US" sz="1600" dirty="0" smtClean="0"/>
              <a:t> “wildly overstates the significance of </a:t>
            </a:r>
            <a:r>
              <a:rPr lang="en-US" sz="1600" dirty="0" err="1" smtClean="0"/>
              <a:t>Extremistan</a:t>
            </a:r>
            <a:r>
              <a:rPr lang="en-US" sz="1600" dirty="0" smtClean="0"/>
              <a:t>.”              </a:t>
            </a:r>
            <a:endParaRPr lang="en-US" sz="1600" dirty="0"/>
          </a:p>
        </p:txBody>
      </p:sp>
      <p:sp>
        <p:nvSpPr>
          <p:cNvPr id="5" name="Rectangle 4"/>
          <p:cNvSpPr/>
          <p:nvPr/>
        </p:nvSpPr>
        <p:spPr>
          <a:xfrm>
            <a:off x="4840855" y="1952685"/>
            <a:ext cx="3693545" cy="4278094"/>
          </a:xfrm>
          <a:prstGeom prst="rect">
            <a:avLst/>
          </a:prstGeom>
        </p:spPr>
        <p:txBody>
          <a:bodyPr wrap="square">
            <a:spAutoFit/>
          </a:bodyPr>
          <a:lstStyle/>
          <a:p>
            <a:pPr marL="285750" indent="-285750">
              <a:buFont typeface="Wingdings" pitchFamily="2" charset="2"/>
              <a:buChar char="§"/>
            </a:pPr>
            <a:r>
              <a:rPr lang="en-US" sz="1600" dirty="0" smtClean="0"/>
              <a:t>Many of </a:t>
            </a:r>
            <a:r>
              <a:rPr lang="en-US" sz="1600" dirty="0" err="1" smtClean="0"/>
              <a:t>Taleb’s</a:t>
            </a:r>
            <a:r>
              <a:rPr lang="en-US" sz="1600" dirty="0" smtClean="0"/>
              <a:t> points about the difficulty </a:t>
            </a:r>
            <a:r>
              <a:rPr lang="en-US" sz="1600" dirty="0"/>
              <a:t>of rightly forecasting complex, large scale, large impact and rare events are </a:t>
            </a:r>
            <a:r>
              <a:rPr lang="en-US" sz="1600" dirty="0" smtClean="0"/>
              <a:t>correct</a:t>
            </a:r>
          </a:p>
          <a:p>
            <a:endParaRPr lang="en-US" sz="1600" dirty="0" smtClean="0"/>
          </a:p>
          <a:p>
            <a:pPr marL="285750" indent="-285750">
              <a:buFont typeface="Wingdings" pitchFamily="2" charset="2"/>
              <a:buChar char="§"/>
            </a:pPr>
            <a:r>
              <a:rPr lang="en-US" sz="1600" dirty="0"/>
              <a:t>“We don’t seem to be good at getting meta-rules…we lack imagination and repress it in others…we keep focusing on the minutia…[we misunderstand] the severe limitations to our learning from observations and experience and the fragility of our knowledge</a:t>
            </a:r>
            <a:r>
              <a:rPr lang="en-US" sz="1600" dirty="0" smtClean="0"/>
              <a:t>.</a:t>
            </a:r>
          </a:p>
          <a:p>
            <a:endParaRPr lang="en-US" sz="1600" dirty="0" smtClean="0"/>
          </a:p>
          <a:p>
            <a:pPr marL="285750" indent="-285750">
              <a:buFont typeface="Wingdings" pitchFamily="2" charset="2"/>
              <a:buChar char="§"/>
            </a:pPr>
            <a:r>
              <a:rPr lang="en-US" sz="1600" dirty="0" smtClean="0"/>
              <a:t>“There </a:t>
            </a:r>
            <a:r>
              <a:rPr lang="en-US" sz="1600" dirty="0"/>
              <a:t>is too </a:t>
            </a:r>
            <a:r>
              <a:rPr lang="en-US" sz="1600" dirty="0" smtClean="0"/>
              <a:t>much </a:t>
            </a:r>
            <a:r>
              <a:rPr lang="en-US" sz="1600" dirty="0"/>
              <a:t>focus upon what we do know, and too little </a:t>
            </a:r>
            <a:r>
              <a:rPr lang="en-US" sz="1600" dirty="0" smtClean="0"/>
              <a:t>consideration </a:t>
            </a:r>
            <a:r>
              <a:rPr lang="en-US" sz="1600" dirty="0"/>
              <a:t>given to impacts from what we do not </a:t>
            </a:r>
            <a:r>
              <a:rPr lang="en-US" sz="1600" dirty="0" smtClean="0"/>
              <a:t>know”</a:t>
            </a:r>
          </a:p>
        </p:txBody>
      </p:sp>
      <p:cxnSp>
        <p:nvCxnSpPr>
          <p:cNvPr id="9" name="Straight Connector 8"/>
          <p:cNvCxnSpPr/>
          <p:nvPr/>
        </p:nvCxnSpPr>
        <p:spPr>
          <a:xfrm>
            <a:off x="340745" y="1553379"/>
            <a:ext cx="4078855" cy="0"/>
          </a:xfrm>
          <a:prstGeom prst="line">
            <a:avLst/>
          </a:prstGeom>
          <a:ln w="25400">
            <a:solidFill>
              <a:schemeClr val="accent2">
                <a:lumMod val="75000"/>
              </a:schemeClr>
            </a:solidFill>
          </a:ln>
          <a:effectLst>
            <a:outerShdw blurRad="50800" dist="50800" dir="5400000" algn="ctr" rotWithShape="0">
              <a:schemeClr val="bg1">
                <a:lumMod val="50000"/>
              </a:schemeClr>
            </a:outerShdw>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84145" y="1552871"/>
            <a:ext cx="4078855" cy="0"/>
          </a:xfrm>
          <a:prstGeom prst="line">
            <a:avLst/>
          </a:prstGeom>
          <a:ln w="25400">
            <a:solidFill>
              <a:schemeClr val="accent1">
                <a:lumMod val="75000"/>
              </a:schemeClr>
            </a:solidFill>
          </a:ln>
          <a:effectLst>
            <a:outerShdw blurRad="50800" dist="50800" dir="5400000" algn="ctr" rotWithShape="0">
              <a:schemeClr val="bg1">
                <a:lumMod val="50000"/>
              </a:schemeClr>
            </a:outerShdw>
          </a:effectLst>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724400" y="1171306"/>
            <a:ext cx="1766317" cy="369332"/>
          </a:xfrm>
          <a:prstGeom prst="rect">
            <a:avLst/>
          </a:prstGeom>
          <a:noFill/>
        </p:spPr>
        <p:txBody>
          <a:bodyPr wrap="none" rtlCol="0">
            <a:spAutoFit/>
          </a:bodyPr>
          <a:lstStyle/>
          <a:p>
            <a:r>
              <a:rPr lang="en-US" b="1" dirty="0" err="1" smtClean="0"/>
              <a:t>Taleb</a:t>
            </a:r>
            <a:r>
              <a:rPr lang="en-US" b="1" dirty="0" smtClean="0"/>
              <a:t> is correct…</a:t>
            </a:r>
            <a:endParaRPr lang="en-US" b="1" dirty="0"/>
          </a:p>
        </p:txBody>
      </p:sp>
      <p:sp>
        <p:nvSpPr>
          <p:cNvPr id="13" name="TextBox 12"/>
          <p:cNvSpPr txBox="1"/>
          <p:nvPr/>
        </p:nvSpPr>
        <p:spPr>
          <a:xfrm>
            <a:off x="304800" y="1171814"/>
            <a:ext cx="2139817" cy="369332"/>
          </a:xfrm>
          <a:prstGeom prst="rect">
            <a:avLst/>
          </a:prstGeom>
          <a:noFill/>
        </p:spPr>
        <p:txBody>
          <a:bodyPr wrap="none" rtlCol="0">
            <a:spAutoFit/>
          </a:bodyPr>
          <a:lstStyle/>
          <a:p>
            <a:r>
              <a:rPr lang="en-US" b="1" dirty="0" err="1" smtClean="0"/>
              <a:t>Taleb</a:t>
            </a:r>
            <a:r>
              <a:rPr lang="en-US" b="1" dirty="0" smtClean="0"/>
              <a:t> is not correct…</a:t>
            </a:r>
            <a:endParaRPr lang="en-US" b="1" dirty="0"/>
          </a:p>
        </p:txBody>
      </p:sp>
    </p:spTree>
    <p:extLst>
      <p:ext uri="{BB962C8B-B14F-4D97-AF65-F5344CB8AC3E}">
        <p14:creationId xmlns:p14="http://schemas.microsoft.com/office/powerpoint/2010/main" val="7172783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347" y="304800"/>
            <a:ext cx="8440853" cy="400110"/>
          </a:xfrm>
          <a:prstGeom prst="rect">
            <a:avLst/>
          </a:prstGeom>
          <a:noFill/>
        </p:spPr>
        <p:txBody>
          <a:bodyPr wrap="square" rtlCol="0">
            <a:spAutoFit/>
          </a:bodyPr>
          <a:lstStyle/>
          <a:p>
            <a:r>
              <a:rPr lang="en-US" sz="2000" b="1" dirty="0" smtClean="0">
                <a:latin typeface="Arial Black" pitchFamily="34" charset="0"/>
              </a:rPr>
              <a:t>Section 2 : Assessing </a:t>
            </a:r>
            <a:r>
              <a:rPr lang="en-US" sz="2000" b="1" dirty="0">
                <a:latin typeface="Arial Black" pitchFamily="34" charset="0"/>
              </a:rPr>
              <a:t>The Black Swan’s </a:t>
            </a:r>
            <a:r>
              <a:rPr lang="en-US" sz="2000" b="1" dirty="0" smtClean="0">
                <a:latin typeface="Arial Black" pitchFamily="34" charset="0"/>
              </a:rPr>
              <a:t>Worldview</a:t>
            </a:r>
          </a:p>
        </p:txBody>
      </p:sp>
      <p:cxnSp>
        <p:nvCxnSpPr>
          <p:cNvPr id="10" name="Straight Connector 9"/>
          <p:cNvCxnSpPr/>
          <p:nvPr/>
        </p:nvCxnSpPr>
        <p:spPr>
          <a:xfrm>
            <a:off x="255777" y="763347"/>
            <a:ext cx="8735823" cy="0"/>
          </a:xfrm>
          <a:prstGeom prst="line">
            <a:avLst/>
          </a:prstGeom>
          <a:ln w="38100">
            <a:solidFill>
              <a:schemeClr val="tx1"/>
            </a:solidFill>
          </a:ln>
          <a:effectLst>
            <a:outerShdw blurRad="50800" dist="50800" dir="5400000" algn="ctr" rotWithShape="0">
              <a:srgbClr val="BC8B00"/>
            </a:outerShdw>
          </a:effectLst>
        </p:spPr>
        <p:style>
          <a:lnRef idx="1">
            <a:schemeClr val="accent1"/>
          </a:lnRef>
          <a:fillRef idx="0">
            <a:schemeClr val="accent1"/>
          </a:fillRef>
          <a:effectRef idx="0">
            <a:schemeClr val="accent1"/>
          </a:effectRef>
          <a:fontRef idx="minor">
            <a:schemeClr val="tx1"/>
          </a:fontRef>
        </p:style>
      </p:cxnSp>
      <p:pic>
        <p:nvPicPr>
          <p:cNvPr id="1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8070" y="2087772"/>
            <a:ext cx="1437611" cy="1219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1" name="Group 20"/>
          <p:cNvGrpSpPr/>
          <p:nvPr/>
        </p:nvGrpSpPr>
        <p:grpSpPr>
          <a:xfrm>
            <a:off x="706820" y="3678535"/>
            <a:ext cx="7783822" cy="1262670"/>
            <a:chOff x="225912" y="3124200"/>
            <a:chExt cx="4381907" cy="1262670"/>
          </a:xfrm>
        </p:grpSpPr>
        <p:sp>
          <p:nvSpPr>
            <p:cNvPr id="6" name="TextBox 5"/>
            <p:cNvSpPr txBox="1"/>
            <p:nvPr/>
          </p:nvSpPr>
          <p:spPr>
            <a:xfrm>
              <a:off x="225912" y="3124200"/>
              <a:ext cx="2348111" cy="369332"/>
            </a:xfrm>
            <a:prstGeom prst="rect">
              <a:avLst/>
            </a:prstGeom>
            <a:noFill/>
          </p:spPr>
          <p:txBody>
            <a:bodyPr wrap="none" rtlCol="0">
              <a:spAutoFit/>
            </a:bodyPr>
            <a:lstStyle/>
            <a:p>
              <a:r>
                <a:rPr lang="en-US" b="1" dirty="0" smtClean="0">
                  <a:solidFill>
                    <a:srgbClr val="CC9900"/>
                  </a:solidFill>
                </a:rPr>
                <a:t>Synthetic thinking  </a:t>
              </a:r>
              <a:r>
                <a:rPr lang="en-US" dirty="0" smtClean="0"/>
                <a:t>normally yields insight</a:t>
              </a:r>
              <a:endParaRPr lang="en-US" dirty="0"/>
            </a:p>
          </p:txBody>
        </p:sp>
        <p:sp>
          <p:nvSpPr>
            <p:cNvPr id="16" name="TextBox 15"/>
            <p:cNvSpPr txBox="1"/>
            <p:nvPr/>
          </p:nvSpPr>
          <p:spPr>
            <a:xfrm>
              <a:off x="257198" y="3432763"/>
              <a:ext cx="4350621" cy="954107"/>
            </a:xfrm>
            <a:prstGeom prst="rect">
              <a:avLst/>
            </a:prstGeom>
            <a:noFill/>
          </p:spPr>
          <p:txBody>
            <a:bodyPr wrap="square" rtlCol="0">
              <a:spAutoFit/>
            </a:bodyPr>
            <a:lstStyle/>
            <a:p>
              <a:r>
                <a:rPr lang="en-US" sz="900" dirty="0"/>
                <a:t>●</a:t>
              </a:r>
              <a:r>
                <a:rPr lang="en-US" sz="1400" dirty="0"/>
                <a:t> Proper situational </a:t>
              </a:r>
              <a:r>
                <a:rPr lang="en-US" sz="1400" dirty="0" smtClean="0"/>
                <a:t>awareness 		</a:t>
              </a:r>
              <a:r>
                <a:rPr lang="en-US" sz="900" dirty="0" smtClean="0"/>
                <a:t>●</a:t>
              </a:r>
              <a:r>
                <a:rPr lang="en-US" sz="1400" dirty="0" smtClean="0"/>
                <a:t> Lessons </a:t>
              </a:r>
              <a:r>
                <a:rPr lang="en-US" sz="1400" dirty="0"/>
                <a:t>from </a:t>
              </a:r>
              <a:r>
                <a:rPr lang="en-US" sz="1400" dirty="0" smtClean="0"/>
                <a:t>history</a:t>
              </a:r>
            </a:p>
            <a:p>
              <a:r>
                <a:rPr lang="en-US" sz="900" dirty="0"/>
                <a:t>● </a:t>
              </a:r>
              <a:r>
                <a:rPr lang="en-US" sz="1400" dirty="0"/>
                <a:t>Multiple </a:t>
              </a:r>
              <a:r>
                <a:rPr lang="en-US" sz="1400" dirty="0" smtClean="0"/>
                <a:t>perspectives	</a:t>
              </a:r>
              <a:r>
                <a:rPr lang="en-US" sz="1400" dirty="0"/>
                <a:t>	</a:t>
              </a:r>
              <a:r>
                <a:rPr lang="en-US" sz="1400" dirty="0" smtClean="0"/>
                <a:t>	</a:t>
              </a:r>
              <a:r>
                <a:rPr lang="en-US" sz="900" dirty="0" smtClean="0"/>
                <a:t>●</a:t>
              </a:r>
              <a:r>
                <a:rPr lang="en-US" sz="1400" dirty="0" smtClean="0"/>
                <a:t> </a:t>
              </a:r>
              <a:r>
                <a:rPr lang="en-US" sz="1400" dirty="0"/>
                <a:t>Reading implications and shifting </a:t>
              </a:r>
              <a:r>
                <a:rPr lang="en-US" sz="1400" dirty="0" smtClean="0"/>
                <a:t>contexts</a:t>
              </a:r>
            </a:p>
            <a:p>
              <a:r>
                <a:rPr lang="en-US" sz="900" dirty="0" smtClean="0"/>
                <a:t>●</a:t>
              </a:r>
              <a:r>
                <a:rPr lang="en-US" sz="1400" dirty="0" smtClean="0"/>
                <a:t> </a:t>
              </a:r>
              <a:r>
                <a:rPr lang="en-US" sz="1400" dirty="0"/>
                <a:t>Other </a:t>
              </a:r>
              <a:r>
                <a:rPr lang="en-US" sz="1400" dirty="0" smtClean="0"/>
                <a:t>information </a:t>
              </a:r>
              <a:r>
                <a:rPr lang="en-US" sz="1400" dirty="0"/>
                <a:t>integrating logics </a:t>
              </a:r>
              <a:endParaRPr lang="en-US" sz="1400" dirty="0" smtClean="0"/>
            </a:p>
            <a:p>
              <a:r>
                <a:rPr lang="en-US" sz="900" dirty="0"/>
                <a:t>● </a:t>
              </a:r>
              <a:r>
                <a:rPr lang="en-US" sz="1400" dirty="0" smtClean="0"/>
                <a:t>Cognitive </a:t>
              </a:r>
              <a:r>
                <a:rPr lang="en-US" sz="1400" dirty="0"/>
                <a:t>shifting, intuition and insight into multi-player intentions</a:t>
              </a:r>
            </a:p>
          </p:txBody>
        </p:sp>
      </p:grpSp>
      <p:grpSp>
        <p:nvGrpSpPr>
          <p:cNvPr id="20" name="Group 19"/>
          <p:cNvGrpSpPr/>
          <p:nvPr/>
        </p:nvGrpSpPr>
        <p:grpSpPr>
          <a:xfrm>
            <a:off x="734333" y="5268311"/>
            <a:ext cx="8181067" cy="903889"/>
            <a:chOff x="1996963" y="3736314"/>
            <a:chExt cx="6806452" cy="483068"/>
          </a:xfrm>
        </p:grpSpPr>
        <p:sp>
          <p:nvSpPr>
            <p:cNvPr id="17" name="TextBox 16"/>
            <p:cNvSpPr txBox="1"/>
            <p:nvPr/>
          </p:nvSpPr>
          <p:spPr>
            <a:xfrm>
              <a:off x="1996963" y="3736314"/>
              <a:ext cx="6806452" cy="345421"/>
            </a:xfrm>
            <a:prstGeom prst="rect">
              <a:avLst/>
            </a:prstGeom>
            <a:noFill/>
          </p:spPr>
          <p:txBody>
            <a:bodyPr wrap="square" rtlCol="0">
              <a:spAutoFit/>
            </a:bodyPr>
            <a:lstStyle/>
            <a:p>
              <a:r>
                <a:rPr lang="en-US" dirty="0" smtClean="0"/>
                <a:t>The closer to a LSLIRE emergence one gets, the more the system’s behavior </a:t>
              </a:r>
              <a:r>
                <a:rPr lang="en-US" b="1" dirty="0" smtClean="0">
                  <a:solidFill>
                    <a:srgbClr val="CC9900"/>
                  </a:solidFill>
                </a:rPr>
                <a:t>qualitatively changes</a:t>
              </a:r>
              <a:endParaRPr lang="en-US" b="1" dirty="0">
                <a:solidFill>
                  <a:srgbClr val="CC9900"/>
                </a:solidFill>
              </a:endParaRPr>
            </a:p>
          </p:txBody>
        </p:sp>
        <p:sp>
          <p:nvSpPr>
            <p:cNvPr id="19" name="TextBox 18"/>
            <p:cNvSpPr txBox="1"/>
            <p:nvPr/>
          </p:nvSpPr>
          <p:spPr>
            <a:xfrm>
              <a:off x="2050590" y="4054896"/>
              <a:ext cx="3024399" cy="164486"/>
            </a:xfrm>
            <a:prstGeom prst="rect">
              <a:avLst/>
            </a:prstGeom>
            <a:noFill/>
          </p:spPr>
          <p:txBody>
            <a:bodyPr wrap="square" rtlCol="0">
              <a:spAutoFit/>
            </a:bodyPr>
            <a:lstStyle/>
            <a:p>
              <a:r>
                <a:rPr lang="en-US" sz="900" dirty="0"/>
                <a:t>● </a:t>
              </a:r>
              <a:r>
                <a:rPr lang="en-US" sz="1400" dirty="0"/>
                <a:t>Beware </a:t>
              </a:r>
              <a:r>
                <a:rPr lang="en-US" sz="1400" dirty="0" smtClean="0"/>
                <a:t>of  qualitative shifts!</a:t>
              </a:r>
              <a:endParaRPr lang="en-US" sz="1400" dirty="0"/>
            </a:p>
          </p:txBody>
        </p:sp>
      </p:grpSp>
      <p:sp>
        <p:nvSpPr>
          <p:cNvPr id="22" name="Rounded Rectangular Callout 21"/>
          <p:cNvSpPr/>
          <p:nvPr/>
        </p:nvSpPr>
        <p:spPr>
          <a:xfrm>
            <a:off x="2114421" y="2087771"/>
            <a:ext cx="3829180" cy="665939"/>
          </a:xfrm>
          <a:prstGeom prst="wedgeRoundRectCallout">
            <a:avLst>
              <a:gd name="adj1" fmla="val -56332"/>
              <a:gd name="adj2" fmla="val 40270"/>
              <a:gd name="adj3" fmla="val 16667"/>
            </a:avLst>
          </a:prstGeom>
          <a:noFill/>
          <a:ln>
            <a:solidFill>
              <a:schemeClr val="accent1">
                <a:shade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94541" y="2092823"/>
            <a:ext cx="5630259" cy="584775"/>
          </a:xfrm>
          <a:prstGeom prst="rect">
            <a:avLst/>
          </a:prstGeom>
          <a:noFill/>
        </p:spPr>
        <p:txBody>
          <a:bodyPr wrap="square" rtlCol="0">
            <a:spAutoFit/>
          </a:bodyPr>
          <a:lstStyle/>
          <a:p>
            <a:r>
              <a:rPr lang="en-US" sz="1600" dirty="0" smtClean="0"/>
              <a:t>Do not see the world like a naïve turkey…</a:t>
            </a:r>
          </a:p>
          <a:p>
            <a:r>
              <a:rPr lang="en-US" sz="1600" dirty="0"/>
              <a:t>Nothing comes from </a:t>
            </a:r>
            <a:r>
              <a:rPr lang="en-US" sz="1600" dirty="0" smtClean="0"/>
              <a:t>nothing.</a:t>
            </a:r>
          </a:p>
        </p:txBody>
      </p:sp>
      <p:sp>
        <p:nvSpPr>
          <p:cNvPr id="2" name="Rounded Rectangle 1"/>
          <p:cNvSpPr/>
          <p:nvPr/>
        </p:nvSpPr>
        <p:spPr>
          <a:xfrm>
            <a:off x="370697" y="1932043"/>
            <a:ext cx="8163703" cy="1507467"/>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p:cNvGrpSpPr/>
          <p:nvPr/>
        </p:nvGrpSpPr>
        <p:grpSpPr>
          <a:xfrm>
            <a:off x="228600" y="924910"/>
            <a:ext cx="8894380" cy="379832"/>
            <a:chOff x="228600" y="914400"/>
            <a:chExt cx="8894380" cy="379832"/>
          </a:xfrm>
        </p:grpSpPr>
        <p:sp>
          <p:nvSpPr>
            <p:cNvPr id="24" name="Rectangle 23"/>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13" name="TextBox 12"/>
          <p:cNvSpPr txBox="1"/>
          <p:nvPr/>
        </p:nvSpPr>
        <p:spPr>
          <a:xfrm>
            <a:off x="266156" y="935420"/>
            <a:ext cx="4102983" cy="369332"/>
          </a:xfrm>
          <a:prstGeom prst="rect">
            <a:avLst/>
          </a:prstGeom>
          <a:noFill/>
        </p:spPr>
        <p:txBody>
          <a:bodyPr wrap="none" rtlCol="0">
            <a:spAutoFit/>
          </a:bodyPr>
          <a:lstStyle/>
          <a:p>
            <a:r>
              <a:rPr lang="en-US" b="1" dirty="0" err="1" smtClean="0"/>
              <a:t>Taleb’s</a:t>
            </a:r>
            <a:r>
              <a:rPr lang="en-US" b="1" dirty="0" smtClean="0"/>
              <a:t> Turkey Farm Black Swan Example:</a:t>
            </a:r>
            <a:endParaRPr lang="en-US" b="1" dirty="0"/>
          </a:p>
        </p:txBody>
      </p:sp>
      <p:sp>
        <p:nvSpPr>
          <p:cNvPr id="30" name="Donut 29"/>
          <p:cNvSpPr/>
          <p:nvPr/>
        </p:nvSpPr>
        <p:spPr>
          <a:xfrm>
            <a:off x="502920" y="3790030"/>
            <a:ext cx="182880" cy="182880"/>
          </a:xfrm>
          <a:prstGeom prst="donut">
            <a:avLst/>
          </a:prstGeom>
          <a:solidFill>
            <a:srgbClr val="BC8B00"/>
          </a:solidFill>
          <a:ln>
            <a:noFill/>
          </a:ln>
          <a:effectLst>
            <a:outerShdw blurRad="50800" dist="38100" algn="l" rotWithShape="0">
              <a:schemeClr val="bg2">
                <a:lumMod val="25000"/>
                <a:alpha val="40000"/>
              </a:scheme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Donut 30"/>
          <p:cNvSpPr/>
          <p:nvPr/>
        </p:nvSpPr>
        <p:spPr>
          <a:xfrm>
            <a:off x="502920" y="5344510"/>
            <a:ext cx="182880" cy="182880"/>
          </a:xfrm>
          <a:prstGeom prst="donut">
            <a:avLst/>
          </a:prstGeom>
          <a:solidFill>
            <a:srgbClr val="BC8B00"/>
          </a:solidFill>
          <a:ln>
            <a:noFill/>
          </a:ln>
          <a:effectLst>
            <a:outerShdw blurRad="50800" dist="38100" algn="l" rotWithShape="0">
              <a:schemeClr val="bg2">
                <a:lumMod val="25000"/>
                <a:alpha val="40000"/>
              </a:scheme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228600" y="1419029"/>
            <a:ext cx="8610600" cy="369332"/>
          </a:xfrm>
          <a:prstGeom prst="rect">
            <a:avLst/>
          </a:prstGeom>
        </p:spPr>
        <p:txBody>
          <a:bodyPr wrap="square">
            <a:spAutoFit/>
          </a:bodyPr>
          <a:lstStyle/>
          <a:p>
            <a:pPr lvl="0">
              <a:spcAft>
                <a:spcPts val="600"/>
              </a:spcAft>
            </a:pPr>
            <a:r>
              <a:rPr lang="en-US" i="1" dirty="0" err="1" smtClean="0"/>
              <a:t>Werther</a:t>
            </a:r>
            <a:r>
              <a:rPr lang="en-US" i="1" dirty="0" smtClean="0"/>
              <a:t> cites real-life examples of black swans that aren’t. </a:t>
            </a:r>
          </a:p>
        </p:txBody>
      </p:sp>
      <p:grpSp>
        <p:nvGrpSpPr>
          <p:cNvPr id="28" name="Group 27"/>
          <p:cNvGrpSpPr/>
          <p:nvPr/>
        </p:nvGrpSpPr>
        <p:grpSpPr>
          <a:xfrm>
            <a:off x="2105025" y="2788966"/>
            <a:ext cx="6499887" cy="646331"/>
            <a:chOff x="2105025" y="2788966"/>
            <a:chExt cx="6499887" cy="646331"/>
          </a:xfrm>
        </p:grpSpPr>
        <p:sp>
          <p:nvSpPr>
            <p:cNvPr id="23" name="Rectangle 22"/>
            <p:cNvSpPr/>
            <p:nvPr/>
          </p:nvSpPr>
          <p:spPr>
            <a:xfrm>
              <a:off x="2245056" y="2788966"/>
              <a:ext cx="6359856" cy="646331"/>
            </a:xfrm>
            <a:prstGeom prst="rect">
              <a:avLst/>
            </a:prstGeom>
          </p:spPr>
          <p:txBody>
            <a:bodyPr wrap="square">
              <a:spAutoFit/>
            </a:bodyPr>
            <a:lstStyle/>
            <a:p>
              <a:pPr lvl="0"/>
              <a:r>
                <a:rPr lang="en-US" dirty="0" smtClean="0">
                  <a:solidFill>
                    <a:srgbClr val="713605"/>
                  </a:solidFill>
                </a:rPr>
                <a:t>Complex system forecasting requires a sophisticated mindset and understanding.</a:t>
              </a:r>
            </a:p>
          </p:txBody>
        </p:sp>
        <p:pic>
          <p:nvPicPr>
            <p:cNvPr id="27" name="Picture 2"/>
            <p:cNvPicPr>
              <a:picLocks noChangeAspect="1" noChangeArrowheads="1"/>
            </p:cNvPicPr>
            <p:nvPr/>
          </p:nvPicPr>
          <p:blipFill>
            <a:blip r:embed="rId3" cstate="print"/>
            <a:srcRect/>
            <a:stretch>
              <a:fillRect/>
            </a:stretch>
          </p:blipFill>
          <p:spPr bwMode="auto">
            <a:xfrm>
              <a:off x="2105025" y="2875271"/>
              <a:ext cx="180975" cy="200025"/>
            </a:xfrm>
            <a:prstGeom prst="rect">
              <a:avLst/>
            </a:prstGeom>
            <a:noFill/>
            <a:ln w="9525">
              <a:noFill/>
              <a:miter lim="800000"/>
              <a:headEnd/>
              <a:tailEnd/>
            </a:ln>
          </p:spPr>
        </p:pic>
      </p:grpSp>
    </p:spTree>
    <p:extLst>
      <p:ext uri="{BB962C8B-B14F-4D97-AF65-F5344CB8AC3E}">
        <p14:creationId xmlns:p14="http://schemas.microsoft.com/office/powerpoint/2010/main" val="28964326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347" y="304800"/>
            <a:ext cx="8440853" cy="400110"/>
          </a:xfrm>
          <a:prstGeom prst="rect">
            <a:avLst/>
          </a:prstGeom>
          <a:noFill/>
        </p:spPr>
        <p:txBody>
          <a:bodyPr wrap="square" rtlCol="0">
            <a:spAutoFit/>
          </a:bodyPr>
          <a:lstStyle/>
          <a:p>
            <a:r>
              <a:rPr lang="en-US" sz="2000" b="1" dirty="0" smtClean="0">
                <a:latin typeface="Arial Black" pitchFamily="34" charset="0"/>
              </a:rPr>
              <a:t>Section 2 : Assessing </a:t>
            </a:r>
            <a:r>
              <a:rPr lang="en-US" sz="2000" b="1" dirty="0">
                <a:latin typeface="Arial Black" pitchFamily="34" charset="0"/>
              </a:rPr>
              <a:t>The Black Swan’s </a:t>
            </a:r>
            <a:r>
              <a:rPr lang="en-US" sz="2000" b="1" dirty="0" smtClean="0">
                <a:latin typeface="Arial Black" pitchFamily="34" charset="0"/>
              </a:rPr>
              <a:t>Worldview</a:t>
            </a:r>
          </a:p>
        </p:txBody>
      </p:sp>
      <p:cxnSp>
        <p:nvCxnSpPr>
          <p:cNvPr id="10" name="Straight Connector 9"/>
          <p:cNvCxnSpPr/>
          <p:nvPr/>
        </p:nvCxnSpPr>
        <p:spPr>
          <a:xfrm>
            <a:off x="255777" y="763347"/>
            <a:ext cx="8735823" cy="0"/>
          </a:xfrm>
          <a:prstGeom prst="line">
            <a:avLst/>
          </a:prstGeom>
          <a:ln w="38100">
            <a:solidFill>
              <a:schemeClr val="tx1"/>
            </a:solidFill>
          </a:ln>
          <a:effectLst>
            <a:outerShdw blurRad="50800" dist="50800" dir="5400000" algn="ctr" rotWithShape="0">
              <a:srgbClr val="BC8B00"/>
            </a:outerShdw>
          </a:effectLst>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12759" y="1989160"/>
            <a:ext cx="8123973" cy="2000548"/>
          </a:xfrm>
          <a:prstGeom prst="rect">
            <a:avLst/>
          </a:prstGeom>
        </p:spPr>
        <p:txBody>
          <a:bodyPr wrap="square">
            <a:spAutoFit/>
          </a:bodyPr>
          <a:lstStyle/>
          <a:p>
            <a:r>
              <a:rPr lang="en-US" dirty="0" err="1" smtClean="0"/>
              <a:t>Taleb’s</a:t>
            </a:r>
            <a:r>
              <a:rPr lang="en-US" dirty="0" smtClean="0"/>
              <a:t> position </a:t>
            </a:r>
          </a:p>
          <a:p>
            <a:r>
              <a:rPr lang="en-US" dirty="0" smtClean="0"/>
              <a:t>Successful </a:t>
            </a:r>
            <a:r>
              <a:rPr lang="en-US" dirty="0"/>
              <a:t>insight, foresight, forecasting and assessment represent luck, intellectual fraud and </a:t>
            </a:r>
            <a:r>
              <a:rPr lang="en-US" dirty="0" smtClean="0"/>
              <a:t>impossibility</a:t>
            </a:r>
          </a:p>
          <a:p>
            <a:endParaRPr lang="en-US" sz="800" dirty="0" smtClean="0"/>
          </a:p>
          <a:p>
            <a:r>
              <a:rPr lang="en-US" dirty="0" smtClean="0"/>
              <a:t>Factual </a:t>
            </a:r>
            <a:r>
              <a:rPr lang="en-US" dirty="0"/>
              <a:t>and cognitive objections to supporting </a:t>
            </a:r>
            <a:r>
              <a:rPr lang="en-US" dirty="0" err="1"/>
              <a:t>Taleb’s</a:t>
            </a:r>
            <a:r>
              <a:rPr lang="en-US" dirty="0"/>
              <a:t> black swan claim about the unpredictability of the 1970’s Lebanese civil </a:t>
            </a:r>
            <a:r>
              <a:rPr lang="en-US" dirty="0" smtClean="0"/>
              <a:t>war</a:t>
            </a:r>
          </a:p>
          <a:p>
            <a:endParaRPr lang="en-US" sz="800" dirty="0"/>
          </a:p>
          <a:p>
            <a:r>
              <a:rPr lang="en-US" dirty="0" smtClean="0"/>
              <a:t> </a:t>
            </a:r>
            <a:r>
              <a:rPr lang="en-US" b="1" dirty="0" smtClean="0">
                <a:solidFill>
                  <a:schemeClr val="accent6">
                    <a:lumMod val="50000"/>
                  </a:schemeClr>
                </a:solidFill>
                <a:sym typeface="Wingdings" pitchFamily="2" charset="2"/>
              </a:rPr>
              <a:t></a:t>
            </a:r>
            <a:r>
              <a:rPr lang="en-US" dirty="0" smtClean="0">
                <a:sym typeface="Wingdings" pitchFamily="2" charset="2"/>
              </a:rPr>
              <a:t> </a:t>
            </a:r>
            <a:r>
              <a:rPr lang="en-US" dirty="0" smtClean="0"/>
              <a:t>“Unknown </a:t>
            </a:r>
            <a:r>
              <a:rPr lang="en-US" dirty="0" err="1" smtClean="0"/>
              <a:t>Knowns</a:t>
            </a:r>
            <a:r>
              <a:rPr lang="en-US" dirty="0" smtClean="0"/>
              <a:t>”? facts </a:t>
            </a:r>
            <a:r>
              <a:rPr lang="en-US" dirty="0"/>
              <a:t>that are well known, but you don’t know </a:t>
            </a:r>
            <a:r>
              <a:rPr lang="en-US" dirty="0" smtClean="0"/>
              <a:t>them</a:t>
            </a:r>
          </a:p>
        </p:txBody>
      </p:sp>
      <p:grpSp>
        <p:nvGrpSpPr>
          <p:cNvPr id="2" name="Group 1"/>
          <p:cNvGrpSpPr/>
          <p:nvPr/>
        </p:nvGrpSpPr>
        <p:grpSpPr>
          <a:xfrm>
            <a:off x="370697" y="1434661"/>
            <a:ext cx="7630303" cy="546539"/>
            <a:chOff x="370697" y="1434660"/>
            <a:chExt cx="7630303" cy="1964667"/>
          </a:xfrm>
        </p:grpSpPr>
        <p:sp>
          <p:nvSpPr>
            <p:cNvPr id="9" name="TextBox 8"/>
            <p:cNvSpPr txBox="1"/>
            <p:nvPr/>
          </p:nvSpPr>
          <p:spPr>
            <a:xfrm>
              <a:off x="2041916" y="2804354"/>
              <a:ext cx="184731" cy="369332"/>
            </a:xfrm>
            <a:prstGeom prst="rect">
              <a:avLst/>
            </a:prstGeom>
            <a:noFill/>
          </p:spPr>
          <p:txBody>
            <a:bodyPr wrap="none" rtlCol="0">
              <a:spAutoFit/>
            </a:bodyPr>
            <a:lstStyle/>
            <a:p>
              <a:endParaRPr lang="en-US" i="1" dirty="0"/>
            </a:p>
          </p:txBody>
        </p:sp>
        <p:sp>
          <p:nvSpPr>
            <p:cNvPr id="12" name="Rounded Rectangle 11"/>
            <p:cNvSpPr/>
            <p:nvPr/>
          </p:nvSpPr>
          <p:spPr>
            <a:xfrm>
              <a:off x="370697" y="1434660"/>
              <a:ext cx="7630303" cy="1964667"/>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p:nvGrpSpPr>
        <p:grpSpPr>
          <a:xfrm>
            <a:off x="228600" y="924910"/>
            <a:ext cx="8894380" cy="379832"/>
            <a:chOff x="228600" y="914400"/>
            <a:chExt cx="8894380" cy="379832"/>
          </a:xfrm>
        </p:grpSpPr>
        <p:sp>
          <p:nvSpPr>
            <p:cNvPr id="15" name="Rectangle 14"/>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13" name="TextBox 12"/>
          <p:cNvSpPr txBox="1"/>
          <p:nvPr/>
        </p:nvSpPr>
        <p:spPr>
          <a:xfrm>
            <a:off x="255646" y="926068"/>
            <a:ext cx="5104218" cy="369332"/>
          </a:xfrm>
          <a:prstGeom prst="rect">
            <a:avLst/>
          </a:prstGeom>
          <a:noFill/>
        </p:spPr>
        <p:txBody>
          <a:bodyPr wrap="none" rtlCol="0">
            <a:spAutoFit/>
          </a:bodyPr>
          <a:lstStyle/>
          <a:p>
            <a:r>
              <a:rPr lang="en-US" b="1" dirty="0" err="1" smtClean="0"/>
              <a:t>Taleb’s</a:t>
            </a:r>
            <a:r>
              <a:rPr lang="en-US" b="1" dirty="0" smtClean="0"/>
              <a:t> End Lebanese Paradise Black Swan Example:</a:t>
            </a:r>
            <a:endParaRPr lang="en-US" b="1" dirty="0"/>
          </a:p>
        </p:txBody>
      </p:sp>
      <p:sp>
        <p:nvSpPr>
          <p:cNvPr id="3" name="Rectangle 2"/>
          <p:cNvSpPr/>
          <p:nvPr/>
        </p:nvSpPr>
        <p:spPr>
          <a:xfrm>
            <a:off x="445877" y="1537648"/>
            <a:ext cx="4054764" cy="369332"/>
          </a:xfrm>
          <a:prstGeom prst="rect">
            <a:avLst/>
          </a:prstGeom>
        </p:spPr>
        <p:txBody>
          <a:bodyPr wrap="none">
            <a:spAutoFit/>
          </a:bodyPr>
          <a:lstStyle/>
          <a:p>
            <a:r>
              <a:rPr lang="en-US" i="1" dirty="0"/>
              <a:t>1970’s Lebanese Civil </a:t>
            </a:r>
            <a:r>
              <a:rPr lang="en-US" i="1" dirty="0" smtClean="0"/>
              <a:t>War </a:t>
            </a:r>
            <a:r>
              <a:rPr lang="en-US" i="1" dirty="0"/>
              <a:t>unpredictable?</a:t>
            </a:r>
          </a:p>
        </p:txBody>
      </p:sp>
      <p:grpSp>
        <p:nvGrpSpPr>
          <p:cNvPr id="33" name="Group 32"/>
          <p:cNvGrpSpPr/>
          <p:nvPr/>
        </p:nvGrpSpPr>
        <p:grpSpPr>
          <a:xfrm>
            <a:off x="304800" y="3803304"/>
            <a:ext cx="8495728" cy="523220"/>
            <a:chOff x="457200" y="3748712"/>
            <a:chExt cx="8495728" cy="523220"/>
          </a:xfrm>
        </p:grpSpPr>
        <p:sp>
          <p:nvSpPr>
            <p:cNvPr id="22" name="Rectangle 21"/>
            <p:cNvSpPr/>
            <p:nvPr/>
          </p:nvSpPr>
          <p:spPr>
            <a:xfrm>
              <a:off x="598224" y="3748712"/>
              <a:ext cx="8354704" cy="523220"/>
            </a:xfrm>
            <a:prstGeom prst="rect">
              <a:avLst/>
            </a:prstGeom>
          </p:spPr>
          <p:txBody>
            <a:bodyPr wrap="square">
              <a:spAutoFit/>
            </a:bodyPr>
            <a:lstStyle/>
            <a:p>
              <a:pPr lvl="0">
                <a:spcAft>
                  <a:spcPts val="600"/>
                </a:spcAft>
              </a:pPr>
              <a:endParaRPr lang="en-US" sz="500" dirty="0" smtClean="0"/>
            </a:p>
            <a:p>
              <a:pPr marL="285750" lvl="0" indent="-285750">
                <a:spcAft>
                  <a:spcPts val="1200"/>
                </a:spcAft>
              </a:pPr>
              <a:r>
                <a:rPr lang="en-US" dirty="0" smtClean="0"/>
                <a:t>The </a:t>
              </a:r>
              <a:r>
                <a:rPr lang="en-US" dirty="0"/>
                <a:t>Lebanon strife in 1975 could be foreseen. </a:t>
              </a:r>
              <a:endParaRPr lang="en-US" dirty="0" smtClean="0"/>
            </a:p>
          </p:txBody>
        </p:sp>
        <p:pic>
          <p:nvPicPr>
            <p:cNvPr id="23" name="Picture 2"/>
            <p:cNvPicPr>
              <a:picLocks noChangeAspect="1" noChangeArrowheads="1"/>
            </p:cNvPicPr>
            <p:nvPr/>
          </p:nvPicPr>
          <p:blipFill>
            <a:blip r:embed="rId2" cstate="print"/>
            <a:srcRect/>
            <a:stretch>
              <a:fillRect/>
            </a:stretch>
          </p:blipFill>
          <p:spPr bwMode="auto">
            <a:xfrm>
              <a:off x="457200" y="3996648"/>
              <a:ext cx="180975" cy="200025"/>
            </a:xfrm>
            <a:prstGeom prst="rect">
              <a:avLst/>
            </a:prstGeom>
            <a:noFill/>
            <a:ln w="9525">
              <a:noFill/>
              <a:miter lim="800000"/>
              <a:headEnd/>
              <a:tailEnd/>
            </a:ln>
          </p:spPr>
        </p:pic>
      </p:grpSp>
      <p:grpSp>
        <p:nvGrpSpPr>
          <p:cNvPr id="34" name="Group 33"/>
          <p:cNvGrpSpPr/>
          <p:nvPr/>
        </p:nvGrpSpPr>
        <p:grpSpPr>
          <a:xfrm>
            <a:off x="304800" y="4970383"/>
            <a:ext cx="8534400" cy="1354217"/>
            <a:chOff x="304800" y="4953000"/>
            <a:chExt cx="8148991" cy="1354217"/>
          </a:xfrm>
        </p:grpSpPr>
        <p:pic>
          <p:nvPicPr>
            <p:cNvPr id="24" name="Picture 2"/>
            <p:cNvPicPr>
              <a:picLocks noChangeAspect="1" noChangeArrowheads="1"/>
            </p:cNvPicPr>
            <p:nvPr/>
          </p:nvPicPr>
          <p:blipFill>
            <a:blip r:embed="rId2" cstate="print"/>
            <a:srcRect/>
            <a:stretch>
              <a:fillRect/>
            </a:stretch>
          </p:blipFill>
          <p:spPr bwMode="auto">
            <a:xfrm>
              <a:off x="304800" y="5042848"/>
              <a:ext cx="180975" cy="200025"/>
            </a:xfrm>
            <a:prstGeom prst="rect">
              <a:avLst/>
            </a:prstGeom>
            <a:noFill/>
            <a:ln w="9525">
              <a:noFill/>
              <a:miter lim="800000"/>
              <a:headEnd/>
              <a:tailEnd/>
            </a:ln>
          </p:spPr>
        </p:pic>
        <p:pic>
          <p:nvPicPr>
            <p:cNvPr id="25" name="Picture 2"/>
            <p:cNvPicPr>
              <a:picLocks noChangeAspect="1" noChangeArrowheads="1"/>
            </p:cNvPicPr>
            <p:nvPr/>
          </p:nvPicPr>
          <p:blipFill>
            <a:blip r:embed="rId2" cstate="print"/>
            <a:srcRect/>
            <a:stretch>
              <a:fillRect/>
            </a:stretch>
          </p:blipFill>
          <p:spPr bwMode="auto">
            <a:xfrm>
              <a:off x="304800" y="5471473"/>
              <a:ext cx="180975" cy="200025"/>
            </a:xfrm>
            <a:prstGeom prst="rect">
              <a:avLst/>
            </a:prstGeom>
            <a:noFill/>
            <a:ln w="9525">
              <a:noFill/>
              <a:miter lim="800000"/>
              <a:headEnd/>
              <a:tailEnd/>
            </a:ln>
          </p:spPr>
        </p:pic>
        <p:sp>
          <p:nvSpPr>
            <p:cNvPr id="28" name="Rectangle 27"/>
            <p:cNvSpPr/>
            <p:nvPr/>
          </p:nvSpPr>
          <p:spPr>
            <a:xfrm>
              <a:off x="452791" y="4953000"/>
              <a:ext cx="8001000" cy="1354217"/>
            </a:xfrm>
            <a:prstGeom prst="rect">
              <a:avLst/>
            </a:prstGeom>
          </p:spPr>
          <p:txBody>
            <a:bodyPr wrap="square">
              <a:spAutoFit/>
            </a:bodyPr>
            <a:lstStyle/>
            <a:p>
              <a:pPr marL="285750" lvl="0" indent="-285750">
                <a:spcAft>
                  <a:spcPts val="1200"/>
                </a:spcAft>
              </a:pPr>
              <a:r>
                <a:rPr lang="en-US" dirty="0" smtClean="0"/>
                <a:t>An 1856 forecast of civil war in America pending the outcome of the 1860 elections </a:t>
              </a:r>
            </a:p>
            <a:p>
              <a:pPr marL="285750" lvl="0" indent="-285750">
                <a:spcAft>
                  <a:spcPts val="1200"/>
                </a:spcAft>
              </a:pPr>
              <a:r>
                <a:rPr lang="en-US" dirty="0" smtClean="0"/>
                <a:t>Security expert Rick </a:t>
              </a:r>
              <a:r>
                <a:rPr lang="en-US" dirty="0" err="1" smtClean="0"/>
                <a:t>Rescorla</a:t>
              </a:r>
              <a:r>
                <a:rPr lang="en-US" dirty="0" smtClean="0"/>
                <a:t> (</a:t>
              </a:r>
              <a:r>
                <a:rPr lang="en-US" i="1" dirty="0" smtClean="0"/>
                <a:t>Heart of a Soldier</a:t>
              </a:r>
              <a:r>
                <a:rPr lang="en-US" dirty="0" smtClean="0"/>
                <a:t> by James B. Stewart) could so easily foresee an attack coming on his World Trade Center buildings; he actually practiced evacuations with his clients prior to 9/11.</a:t>
              </a:r>
            </a:p>
          </p:txBody>
        </p:sp>
      </p:grpSp>
      <p:grpSp>
        <p:nvGrpSpPr>
          <p:cNvPr id="29" name="Group 28"/>
          <p:cNvGrpSpPr/>
          <p:nvPr/>
        </p:nvGrpSpPr>
        <p:grpSpPr>
          <a:xfrm>
            <a:off x="228600" y="4496968"/>
            <a:ext cx="8894380" cy="379832"/>
            <a:chOff x="228600" y="914400"/>
            <a:chExt cx="8894380" cy="379832"/>
          </a:xfrm>
        </p:grpSpPr>
        <p:sp>
          <p:nvSpPr>
            <p:cNvPr id="30" name="Rectangle 29"/>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32" name="TextBox 31"/>
          <p:cNvSpPr txBox="1"/>
          <p:nvPr/>
        </p:nvSpPr>
        <p:spPr>
          <a:xfrm>
            <a:off x="255646" y="4498126"/>
            <a:ext cx="1760034" cy="369332"/>
          </a:xfrm>
          <a:prstGeom prst="rect">
            <a:avLst/>
          </a:prstGeom>
          <a:noFill/>
        </p:spPr>
        <p:txBody>
          <a:bodyPr wrap="none" rtlCol="0">
            <a:spAutoFit/>
          </a:bodyPr>
          <a:lstStyle/>
          <a:p>
            <a:r>
              <a:rPr lang="en-US" b="1" dirty="0" smtClean="0"/>
              <a:t>Other Examples:</a:t>
            </a:r>
            <a:endParaRPr lang="en-US" b="1" dirty="0"/>
          </a:p>
        </p:txBody>
      </p:sp>
    </p:spTree>
    <p:extLst>
      <p:ext uri="{BB962C8B-B14F-4D97-AF65-F5344CB8AC3E}">
        <p14:creationId xmlns:p14="http://schemas.microsoft.com/office/powerpoint/2010/main" val="2016042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p:cNvGrpSpPr/>
          <p:nvPr/>
        </p:nvGrpSpPr>
        <p:grpSpPr>
          <a:xfrm>
            <a:off x="304800" y="1943569"/>
            <a:ext cx="342483" cy="1752132"/>
            <a:chOff x="304800" y="1943569"/>
            <a:chExt cx="342483" cy="1752132"/>
          </a:xfrm>
        </p:grpSpPr>
        <p:grpSp>
          <p:nvGrpSpPr>
            <p:cNvPr id="13" name="Group 12"/>
            <p:cNvGrpSpPr/>
            <p:nvPr/>
          </p:nvGrpSpPr>
          <p:grpSpPr>
            <a:xfrm>
              <a:off x="304800" y="1943569"/>
              <a:ext cx="337356" cy="342901"/>
              <a:chOff x="3581400" y="1028700"/>
              <a:chExt cx="565956" cy="571502"/>
            </a:xfrm>
          </p:grpSpPr>
          <p:sp>
            <p:nvSpPr>
              <p:cNvPr id="7" name="Teardrop 6"/>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ardrop 9"/>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ardrop 10"/>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ardrop 11"/>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p:nvGrpSpPr>
          <p:grpSpPr>
            <a:xfrm>
              <a:off x="309927" y="2746043"/>
              <a:ext cx="337356" cy="342901"/>
              <a:chOff x="3581400" y="1028700"/>
              <a:chExt cx="565956" cy="571502"/>
            </a:xfrm>
          </p:grpSpPr>
          <p:sp>
            <p:nvSpPr>
              <p:cNvPr id="15" name="Teardrop 1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ardrop 1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ardrop 1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ardrop 1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p:cNvGrpSpPr/>
            <p:nvPr/>
          </p:nvGrpSpPr>
          <p:grpSpPr>
            <a:xfrm>
              <a:off x="309927" y="3352800"/>
              <a:ext cx="337356" cy="342901"/>
              <a:chOff x="3581400" y="1028700"/>
              <a:chExt cx="565956" cy="571502"/>
            </a:xfrm>
          </p:grpSpPr>
          <p:sp>
            <p:nvSpPr>
              <p:cNvPr id="20" name="Teardrop 19"/>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ardrop 20"/>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ardrop 21"/>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ardrop 22"/>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Rectangle 1"/>
          <p:cNvSpPr/>
          <p:nvPr/>
        </p:nvSpPr>
        <p:spPr>
          <a:xfrm>
            <a:off x="687510" y="1618820"/>
            <a:ext cx="7923090" cy="2308324"/>
          </a:xfrm>
          <a:prstGeom prst="rect">
            <a:avLst/>
          </a:prstGeom>
        </p:spPr>
        <p:txBody>
          <a:bodyPr wrap="square">
            <a:spAutoFit/>
          </a:bodyPr>
          <a:lstStyle/>
          <a:p>
            <a:endParaRPr lang="en-US" dirty="0"/>
          </a:p>
          <a:p>
            <a:r>
              <a:rPr lang="en-US" dirty="0" smtClean="0"/>
              <a:t>Get exposure to the attributes of serially successful analysts, their practices and perspectives</a:t>
            </a:r>
          </a:p>
          <a:p>
            <a:endParaRPr lang="en-US" dirty="0" smtClean="0"/>
          </a:p>
          <a:p>
            <a:r>
              <a:rPr lang="en-US" dirty="0" smtClean="0"/>
              <a:t>Achieve a more nuanced sense of the use and usefulness of failure</a:t>
            </a:r>
          </a:p>
          <a:p>
            <a:endParaRPr lang="en-US" dirty="0" smtClean="0"/>
          </a:p>
          <a:p>
            <a:r>
              <a:rPr lang="en-US" dirty="0" smtClean="0"/>
              <a:t>Gain a prefatory understanding of holistic perspectives and how they aid in LSLIRE recognition and assessment</a:t>
            </a:r>
            <a:endParaRPr lang="en-US" dirty="0"/>
          </a:p>
        </p:txBody>
      </p:sp>
      <p:grpSp>
        <p:nvGrpSpPr>
          <p:cNvPr id="9" name="Group 8"/>
          <p:cNvGrpSpPr/>
          <p:nvPr/>
        </p:nvGrpSpPr>
        <p:grpSpPr>
          <a:xfrm>
            <a:off x="228600" y="1238407"/>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2058064" cy="369332"/>
            </a:xfrm>
            <a:prstGeom prst="rect">
              <a:avLst/>
            </a:prstGeom>
            <a:noFill/>
          </p:spPr>
          <p:txBody>
            <a:bodyPr wrap="none" rtlCol="0">
              <a:spAutoFit/>
            </a:bodyPr>
            <a:lstStyle/>
            <a:p>
              <a:r>
                <a:rPr lang="en-US" b="1" dirty="0"/>
                <a:t>Learning </a:t>
              </a:r>
              <a:r>
                <a:rPr lang="en-US" b="1" dirty="0" smtClean="0"/>
                <a:t>Objectives</a:t>
              </a:r>
              <a:endParaRPr lang="en-US" b="1" dirty="0"/>
            </a:p>
          </p:txBody>
        </p:sp>
      </p:grpSp>
      <p:sp>
        <p:nvSpPr>
          <p:cNvPr id="24" name="TextBox 23"/>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25" name="Straight Connector 24"/>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50507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248" y="1600200"/>
            <a:ext cx="8520752" cy="4914166"/>
          </a:xfrm>
          <a:prstGeom prst="rect">
            <a:avLst/>
          </a:prstGeom>
        </p:spPr>
        <p:txBody>
          <a:bodyPr wrap="square">
            <a:spAutoFit/>
          </a:bodyPr>
          <a:lstStyle/>
          <a:p>
            <a:pPr marL="171450" lvl="0" indent="-171450">
              <a:spcAft>
                <a:spcPts val="200"/>
              </a:spcAft>
              <a:buClr>
                <a:schemeClr val="accent3">
                  <a:lumMod val="75000"/>
                </a:schemeClr>
              </a:buClr>
              <a:buFont typeface="Wingdings" pitchFamily="2" charset="2"/>
              <a:buChar char="§"/>
            </a:pPr>
            <a:r>
              <a:rPr lang="en-US" sz="2000" dirty="0"/>
              <a:t>Excellence in understanding complex systems is a sustained enterprise with endless topping off</a:t>
            </a:r>
            <a:r>
              <a:rPr lang="en-US" sz="2000" dirty="0" smtClean="0"/>
              <a:t>.</a:t>
            </a:r>
          </a:p>
          <a:p>
            <a:pPr marL="171450" lvl="0" indent="-171450">
              <a:spcAft>
                <a:spcPts val="200"/>
              </a:spcAft>
              <a:buClr>
                <a:schemeClr val="accent3">
                  <a:lumMod val="75000"/>
                </a:schemeClr>
              </a:buClr>
              <a:buFont typeface="Wingdings" pitchFamily="2" charset="2"/>
              <a:buChar char="§"/>
            </a:pPr>
            <a:r>
              <a:rPr lang="en-US" sz="2000" dirty="0" smtClean="0"/>
              <a:t>Being excellent, even in familiar waters, is serious work.</a:t>
            </a:r>
          </a:p>
          <a:p>
            <a:pPr marL="171450" lvl="0" indent="-171450">
              <a:spcAft>
                <a:spcPts val="200"/>
              </a:spcAft>
              <a:buClr>
                <a:schemeClr val="accent3">
                  <a:lumMod val="75000"/>
                </a:schemeClr>
              </a:buClr>
              <a:buFont typeface="Wingdings" pitchFamily="2" charset="2"/>
              <a:buChar char="§"/>
            </a:pPr>
            <a:r>
              <a:rPr lang="en-US" sz="2000" dirty="0" smtClean="0"/>
              <a:t>You can’t recognize a rare event if you don’t recognize what normal looks like in each system.</a:t>
            </a:r>
            <a:endParaRPr lang="en-US" sz="2000" dirty="0"/>
          </a:p>
          <a:p>
            <a:pPr marL="171450" lvl="0" indent="-171450">
              <a:spcAft>
                <a:spcPts val="200"/>
              </a:spcAft>
              <a:buClr>
                <a:schemeClr val="accent3">
                  <a:lumMod val="75000"/>
                </a:schemeClr>
              </a:buClr>
              <a:buFont typeface="Wingdings" pitchFamily="2" charset="2"/>
              <a:buChar char="§"/>
            </a:pPr>
            <a:r>
              <a:rPr lang="en-US" sz="2000" dirty="0"/>
              <a:t>Master multiple perspective thinking and analysis from different cognitive assumptions, especially integrating psychological, sociological and philosophical perspectives and their changes within hard data.</a:t>
            </a:r>
          </a:p>
          <a:p>
            <a:pPr marL="171450" lvl="0" indent="-171450">
              <a:spcAft>
                <a:spcPts val="200"/>
              </a:spcAft>
              <a:buClr>
                <a:schemeClr val="accent3">
                  <a:lumMod val="75000"/>
                </a:schemeClr>
              </a:buClr>
              <a:buFont typeface="Wingdings" pitchFamily="2" charset="2"/>
              <a:buChar char="§"/>
            </a:pPr>
            <a:r>
              <a:rPr lang="en-US" sz="2000" dirty="0"/>
              <a:t>Don’t’ predetermine or prejudge which variables are context-relevant.</a:t>
            </a:r>
          </a:p>
          <a:p>
            <a:pPr marL="171450" lvl="0" indent="-171450">
              <a:spcAft>
                <a:spcPts val="200"/>
              </a:spcAft>
              <a:buClr>
                <a:schemeClr val="accent3">
                  <a:lumMod val="75000"/>
                </a:schemeClr>
              </a:buClr>
              <a:buFont typeface="Wingdings" pitchFamily="2" charset="2"/>
              <a:buChar char="§"/>
            </a:pPr>
            <a:r>
              <a:rPr lang="en-US" sz="2000" dirty="0"/>
              <a:t>See the fit of things; from this, better judge their potentials and limits.</a:t>
            </a:r>
          </a:p>
          <a:p>
            <a:pPr marL="171450" lvl="0" indent="-171450">
              <a:spcAft>
                <a:spcPts val="200"/>
              </a:spcAft>
              <a:buClr>
                <a:schemeClr val="accent3">
                  <a:lumMod val="75000"/>
                </a:schemeClr>
              </a:buClr>
              <a:buFont typeface="Wingdings" pitchFamily="2" charset="2"/>
              <a:buChar char="§"/>
            </a:pPr>
            <a:r>
              <a:rPr lang="en-US" sz="2000" dirty="0"/>
              <a:t>Most excellent complex systems forecasters have varied, not specialized, backgrounds.</a:t>
            </a:r>
          </a:p>
          <a:p>
            <a:pPr marL="171450" lvl="0" indent="-171450">
              <a:spcAft>
                <a:spcPts val="200"/>
              </a:spcAft>
              <a:buClr>
                <a:schemeClr val="accent3">
                  <a:lumMod val="75000"/>
                </a:schemeClr>
              </a:buClr>
              <a:buFont typeface="Wingdings" pitchFamily="2" charset="2"/>
              <a:buChar char="§"/>
            </a:pPr>
            <a:r>
              <a:rPr lang="en-US" sz="2000" dirty="0"/>
              <a:t>A serially-best analyst thinks independently; this often means being contrary to the herd</a:t>
            </a:r>
            <a:r>
              <a:rPr lang="en-US" sz="2000" dirty="0" smtClean="0"/>
              <a:t>.</a:t>
            </a:r>
          </a:p>
          <a:p>
            <a:pPr marL="171450" lvl="0" indent="-171450">
              <a:spcAft>
                <a:spcPts val="200"/>
              </a:spcAft>
              <a:buClr>
                <a:schemeClr val="accent3">
                  <a:lumMod val="75000"/>
                </a:schemeClr>
              </a:buClr>
              <a:buFont typeface="Wingdings" pitchFamily="2" charset="2"/>
              <a:buChar char="§"/>
            </a:pPr>
            <a:r>
              <a:rPr lang="en-US" sz="2000" dirty="0" smtClean="0"/>
              <a:t>You must have the courage to judge herds and think independently of them.</a:t>
            </a:r>
            <a:endParaRPr lang="en-US" sz="2000" dirty="0"/>
          </a:p>
        </p:txBody>
      </p:sp>
      <p:grpSp>
        <p:nvGrpSpPr>
          <p:cNvPr id="2" name="Group 23"/>
          <p:cNvGrpSpPr/>
          <p:nvPr/>
        </p:nvGrpSpPr>
        <p:grpSpPr>
          <a:xfrm>
            <a:off x="228600" y="1181964"/>
            <a:ext cx="8894380" cy="369332"/>
            <a:chOff x="228600" y="1098330"/>
            <a:chExt cx="8894380" cy="369332"/>
          </a:xfrm>
        </p:grpSpPr>
        <p:sp>
          <p:nvSpPr>
            <p:cNvPr id="25" name="Rectangle 24"/>
            <p:cNvSpPr/>
            <p:nvPr/>
          </p:nvSpPr>
          <p:spPr>
            <a:xfrm>
              <a:off x="228600" y="1100970"/>
              <a:ext cx="8894380" cy="357350"/>
            </a:xfrm>
            <a:prstGeom prst="rect">
              <a:avLst/>
            </a:prstGeom>
            <a:gradFill flip="none" rotWithShape="1">
              <a:gsLst>
                <a:gs pos="0">
                  <a:schemeClr val="bg1"/>
                </a:gs>
                <a:gs pos="50000">
                  <a:schemeClr val="bg1">
                    <a:lumMod val="85000"/>
                  </a:schemeClr>
                </a:gs>
                <a:gs pos="100000">
                  <a:srgbClr val="8D9C7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252250" y="1098330"/>
              <a:ext cx="2637966" cy="369332"/>
            </a:xfrm>
            <a:prstGeom prst="rect">
              <a:avLst/>
            </a:prstGeom>
            <a:noFill/>
          </p:spPr>
          <p:txBody>
            <a:bodyPr wrap="none" rtlCol="0">
              <a:spAutoFit/>
            </a:bodyPr>
            <a:lstStyle/>
            <a:p>
              <a:r>
                <a:rPr lang="en-US" b="1" dirty="0" smtClean="0"/>
                <a:t>Key Learning </a:t>
              </a:r>
              <a:r>
                <a:rPr lang="en-US" b="1" dirty="0" smtClean="0"/>
                <a:t>Points 1 of 2</a:t>
              </a:r>
              <a:endParaRPr lang="en-US" b="1" dirty="0"/>
            </a:p>
          </p:txBody>
        </p:sp>
      </p:grpSp>
      <p:sp>
        <p:nvSpPr>
          <p:cNvPr id="8" name="TextBox 7"/>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9" name="Straight Connector 8"/>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74933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248" y="1600200"/>
            <a:ext cx="8520752" cy="4914166"/>
          </a:xfrm>
          <a:prstGeom prst="rect">
            <a:avLst/>
          </a:prstGeom>
        </p:spPr>
        <p:txBody>
          <a:bodyPr wrap="square">
            <a:spAutoFit/>
          </a:bodyPr>
          <a:lstStyle/>
          <a:p>
            <a:pPr marL="171450" lvl="0" indent="-171450">
              <a:spcAft>
                <a:spcPts val="200"/>
              </a:spcAft>
              <a:buClr>
                <a:schemeClr val="accent3">
                  <a:lumMod val="75000"/>
                </a:schemeClr>
              </a:buClr>
              <a:buFont typeface="Wingdings" pitchFamily="2" charset="2"/>
              <a:buChar char="§"/>
            </a:pPr>
            <a:r>
              <a:rPr lang="en-US" sz="2000" dirty="0" smtClean="0"/>
              <a:t>To </a:t>
            </a:r>
            <a:r>
              <a:rPr lang="en-US" sz="2000" dirty="0"/>
              <a:t>recognize LSLIREs, you must avoid being a casualty of the tendency to protect the status quo.</a:t>
            </a:r>
          </a:p>
          <a:p>
            <a:pPr marL="171450" lvl="0" indent="-171450">
              <a:spcAft>
                <a:spcPts val="200"/>
              </a:spcAft>
              <a:buClr>
                <a:schemeClr val="accent3">
                  <a:lumMod val="75000"/>
                </a:schemeClr>
              </a:buClr>
              <a:buFont typeface="Wingdings" pitchFamily="2" charset="2"/>
              <a:buChar char="§"/>
            </a:pPr>
            <a:r>
              <a:rPr lang="en-US" sz="2000" dirty="0"/>
              <a:t>Focus on patterns first, then facts only within the context of these patterns.</a:t>
            </a:r>
          </a:p>
          <a:p>
            <a:pPr marL="171450" lvl="0" indent="-171450">
              <a:spcAft>
                <a:spcPts val="200"/>
              </a:spcAft>
              <a:buClr>
                <a:schemeClr val="accent3">
                  <a:lumMod val="75000"/>
                </a:schemeClr>
              </a:buClr>
              <a:buFont typeface="Wingdings" pitchFamily="2" charset="2"/>
              <a:buChar char="§"/>
            </a:pPr>
            <a:r>
              <a:rPr lang="en-US" sz="2000" dirty="0"/>
              <a:t>Grow antennae; recognize things and processes in environments other than one’s own.</a:t>
            </a:r>
          </a:p>
          <a:p>
            <a:pPr marL="171450" lvl="0" indent="-171450">
              <a:spcAft>
                <a:spcPts val="200"/>
              </a:spcAft>
              <a:buClr>
                <a:schemeClr val="accent3">
                  <a:lumMod val="75000"/>
                </a:schemeClr>
              </a:buClr>
              <a:buFont typeface="Wingdings" pitchFamily="2" charset="2"/>
              <a:buChar char="§"/>
            </a:pPr>
            <a:r>
              <a:rPr lang="en-US" sz="2000" dirty="0"/>
              <a:t>Learn to use failure creatively, especially that of others.</a:t>
            </a:r>
          </a:p>
          <a:p>
            <a:pPr marL="171450" lvl="0" indent="-171450">
              <a:spcAft>
                <a:spcPts val="200"/>
              </a:spcAft>
              <a:buClr>
                <a:schemeClr val="accent3">
                  <a:lumMod val="75000"/>
                </a:schemeClr>
              </a:buClr>
              <a:buFont typeface="Wingdings" pitchFamily="2" charset="2"/>
              <a:buChar char="§"/>
            </a:pPr>
            <a:r>
              <a:rPr lang="en-US" sz="2000" dirty="0"/>
              <a:t>Triangulation of suddenly deviating multiple method outputs provides warning of incipient pattern change in  a formerly predictable system.</a:t>
            </a:r>
          </a:p>
          <a:p>
            <a:pPr marL="171450" lvl="0" indent="-171450">
              <a:spcAft>
                <a:spcPts val="200"/>
              </a:spcAft>
              <a:buClr>
                <a:schemeClr val="accent3">
                  <a:lumMod val="75000"/>
                </a:schemeClr>
              </a:buClr>
              <a:buFont typeface="Wingdings" pitchFamily="2" charset="2"/>
              <a:buChar char="§"/>
            </a:pPr>
            <a:r>
              <a:rPr lang="en-US" sz="2000" dirty="0"/>
              <a:t>Repeated triangulation and polling of multiple methods against their normal readings can illuminate type and direction of change.</a:t>
            </a:r>
          </a:p>
          <a:p>
            <a:pPr marL="171450" lvl="0" indent="-171450">
              <a:spcAft>
                <a:spcPts val="200"/>
              </a:spcAft>
              <a:buClr>
                <a:schemeClr val="accent3">
                  <a:lumMod val="75000"/>
                </a:schemeClr>
              </a:buClr>
              <a:buFont typeface="Wingdings" pitchFamily="2" charset="2"/>
              <a:buChar char="§"/>
            </a:pPr>
            <a:r>
              <a:rPr lang="en-US" sz="2000" dirty="0"/>
              <a:t>Avoid predetermining topics and variables of interest; study what comes.</a:t>
            </a:r>
          </a:p>
          <a:p>
            <a:pPr marL="171450" lvl="0" indent="-171450">
              <a:spcAft>
                <a:spcPts val="200"/>
              </a:spcAft>
              <a:buClr>
                <a:schemeClr val="accent3">
                  <a:lumMod val="75000"/>
                </a:schemeClr>
              </a:buClr>
              <a:buFont typeface="Wingdings" pitchFamily="2" charset="2"/>
              <a:buChar char="§"/>
            </a:pPr>
            <a:r>
              <a:rPr lang="en-US" sz="2000" dirty="0"/>
              <a:t>Learn the embedded architecture of systems and how that structure limits or favors options and possibilities.</a:t>
            </a:r>
          </a:p>
          <a:p>
            <a:pPr marL="171450" lvl="0" indent="-171450">
              <a:spcAft>
                <a:spcPts val="200"/>
              </a:spcAft>
              <a:buClr>
                <a:schemeClr val="accent3">
                  <a:lumMod val="75000"/>
                </a:schemeClr>
              </a:buClr>
              <a:buFont typeface="Wingdings" pitchFamily="2" charset="2"/>
              <a:buChar char="§"/>
            </a:pPr>
            <a:r>
              <a:rPr lang="en-US" sz="2000" dirty="0"/>
              <a:t>Learn the entanglement features of systems and how that shapes them going forward.</a:t>
            </a:r>
          </a:p>
        </p:txBody>
      </p:sp>
      <p:grpSp>
        <p:nvGrpSpPr>
          <p:cNvPr id="2" name="Group 23"/>
          <p:cNvGrpSpPr/>
          <p:nvPr/>
        </p:nvGrpSpPr>
        <p:grpSpPr>
          <a:xfrm>
            <a:off x="228600" y="1181964"/>
            <a:ext cx="8894380" cy="369332"/>
            <a:chOff x="228600" y="1098330"/>
            <a:chExt cx="8894380" cy="369332"/>
          </a:xfrm>
        </p:grpSpPr>
        <p:sp>
          <p:nvSpPr>
            <p:cNvPr id="25" name="Rectangle 24"/>
            <p:cNvSpPr/>
            <p:nvPr/>
          </p:nvSpPr>
          <p:spPr>
            <a:xfrm>
              <a:off x="228600" y="1100970"/>
              <a:ext cx="8894380" cy="357350"/>
            </a:xfrm>
            <a:prstGeom prst="rect">
              <a:avLst/>
            </a:prstGeom>
            <a:gradFill flip="none" rotWithShape="1">
              <a:gsLst>
                <a:gs pos="0">
                  <a:schemeClr val="bg1"/>
                </a:gs>
                <a:gs pos="50000">
                  <a:schemeClr val="bg1">
                    <a:lumMod val="85000"/>
                  </a:schemeClr>
                </a:gs>
                <a:gs pos="100000">
                  <a:srgbClr val="8D9C7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252250" y="1098330"/>
              <a:ext cx="2637966" cy="369332"/>
            </a:xfrm>
            <a:prstGeom prst="rect">
              <a:avLst/>
            </a:prstGeom>
            <a:noFill/>
          </p:spPr>
          <p:txBody>
            <a:bodyPr wrap="none" rtlCol="0">
              <a:spAutoFit/>
            </a:bodyPr>
            <a:lstStyle/>
            <a:p>
              <a:r>
                <a:rPr lang="en-US" b="1" dirty="0" smtClean="0"/>
                <a:t>Key Learning </a:t>
              </a:r>
              <a:r>
                <a:rPr lang="en-US" b="1" dirty="0" smtClean="0"/>
                <a:t>Points 2 of 2</a:t>
              </a:r>
              <a:endParaRPr lang="en-US" b="1" dirty="0"/>
            </a:p>
          </p:txBody>
        </p:sp>
      </p:grpSp>
      <p:sp>
        <p:nvSpPr>
          <p:cNvPr id="8" name="TextBox 7"/>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9" name="Straight Connector 8"/>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49920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3075" y="1180510"/>
            <a:ext cx="8614117" cy="646331"/>
          </a:xfrm>
          <a:prstGeom prst="rect">
            <a:avLst/>
          </a:prstGeom>
        </p:spPr>
        <p:txBody>
          <a:bodyPr wrap="square">
            <a:spAutoFit/>
          </a:bodyPr>
          <a:lstStyle/>
          <a:p>
            <a:r>
              <a:rPr lang="en-US" b="1" dirty="0">
                <a:solidFill>
                  <a:srgbClr val="CC9900"/>
                </a:solidFill>
              </a:rPr>
              <a:t>You cannot recognize a rare event if you don’t recognize what normal looks like in each different complex system, and among </a:t>
            </a:r>
            <a:r>
              <a:rPr lang="en-US" b="1" dirty="0" smtClean="0">
                <a:solidFill>
                  <a:srgbClr val="CC9900"/>
                </a:solidFill>
              </a:rPr>
              <a:t>them</a:t>
            </a:r>
            <a:endParaRPr lang="en-US" dirty="0">
              <a:solidFill>
                <a:srgbClr val="CC9900"/>
              </a:solidFill>
            </a:endParaRPr>
          </a:p>
        </p:txBody>
      </p:sp>
      <p:sp>
        <p:nvSpPr>
          <p:cNvPr id="3" name="Rectangle 2"/>
          <p:cNvSpPr/>
          <p:nvPr/>
        </p:nvSpPr>
        <p:spPr>
          <a:xfrm>
            <a:off x="176050" y="1948198"/>
            <a:ext cx="8991600" cy="369332"/>
          </a:xfrm>
          <a:prstGeom prst="rect">
            <a:avLst/>
          </a:prstGeom>
        </p:spPr>
        <p:txBody>
          <a:bodyPr wrap="square">
            <a:spAutoFit/>
          </a:bodyPr>
          <a:lstStyle/>
          <a:p>
            <a:r>
              <a:rPr lang="en-US" b="1" dirty="0" smtClean="0"/>
              <a:t>Normal </a:t>
            </a:r>
            <a:r>
              <a:rPr lang="en-US" b="1" dirty="0"/>
              <a:t>Industry-Level Foresight and Assessment at Expert Levels of </a:t>
            </a:r>
            <a:r>
              <a:rPr lang="en-US" b="1" dirty="0" smtClean="0"/>
              <a:t>Achievement Examples:</a:t>
            </a:r>
            <a:endParaRPr lang="en-US" b="1" dirty="0"/>
          </a:p>
        </p:txBody>
      </p:sp>
      <p:sp>
        <p:nvSpPr>
          <p:cNvPr id="5" name="Rectangle 4"/>
          <p:cNvSpPr/>
          <p:nvPr/>
        </p:nvSpPr>
        <p:spPr>
          <a:xfrm>
            <a:off x="1981199" y="2438400"/>
            <a:ext cx="6629401" cy="3724096"/>
          </a:xfrm>
          <a:prstGeom prst="rect">
            <a:avLst/>
          </a:prstGeom>
        </p:spPr>
        <p:txBody>
          <a:bodyPr wrap="square">
            <a:spAutoFit/>
          </a:bodyPr>
          <a:lstStyle/>
          <a:p>
            <a:pPr marL="285750" indent="-285750">
              <a:buFont typeface="Arial" pitchFamily="34" charset="0"/>
              <a:buChar char="•"/>
            </a:pPr>
            <a:r>
              <a:rPr lang="en-US" i="1" dirty="0" smtClean="0"/>
              <a:t>Mark </a:t>
            </a:r>
            <a:r>
              <a:rPr lang="en-US" i="1" dirty="0" err="1" smtClean="0"/>
              <a:t>Weintraub</a:t>
            </a:r>
            <a:r>
              <a:rPr lang="en-US" i="1" dirty="0" smtClean="0"/>
              <a:t> (eight time honoree) </a:t>
            </a:r>
            <a:endParaRPr lang="en-US" dirty="0" smtClean="0"/>
          </a:p>
          <a:p>
            <a:r>
              <a:rPr lang="en-US" sz="1400" dirty="0" smtClean="0">
                <a:solidFill>
                  <a:schemeClr val="tx1">
                    <a:lumMod val="75000"/>
                    <a:lumOff val="25000"/>
                  </a:schemeClr>
                </a:solidFill>
              </a:rPr>
              <a:t>saw </a:t>
            </a:r>
            <a:r>
              <a:rPr lang="en-US" sz="1400" dirty="0">
                <a:solidFill>
                  <a:schemeClr val="tx1">
                    <a:lumMod val="75000"/>
                    <a:lumOff val="25000"/>
                  </a:schemeClr>
                </a:solidFill>
              </a:rPr>
              <a:t>favorable industry and international trends coupled with “…dramatic structural change where producers are managing supply better than in the past.” </a:t>
            </a:r>
            <a:endParaRPr lang="en-US" sz="1400" dirty="0" smtClean="0">
              <a:solidFill>
                <a:schemeClr val="tx1">
                  <a:lumMod val="75000"/>
                  <a:lumOff val="25000"/>
                </a:schemeClr>
              </a:solidFill>
            </a:endParaRPr>
          </a:p>
          <a:p>
            <a:endParaRPr lang="en-US" sz="1400" dirty="0">
              <a:solidFill>
                <a:schemeClr val="tx2">
                  <a:lumMod val="50000"/>
                </a:schemeClr>
              </a:solidFill>
            </a:endParaRPr>
          </a:p>
          <a:p>
            <a:pPr marL="285750" indent="-285750">
              <a:buFont typeface="Arial" pitchFamily="34" charset="0"/>
              <a:buChar char="•"/>
            </a:pPr>
            <a:r>
              <a:rPr lang="en-US" i="1" dirty="0"/>
              <a:t>Mike </a:t>
            </a:r>
            <a:r>
              <a:rPr lang="en-US" i="1" dirty="0" err="1"/>
              <a:t>Linenberg</a:t>
            </a:r>
            <a:r>
              <a:rPr lang="en-US" dirty="0"/>
              <a:t> </a:t>
            </a:r>
            <a:r>
              <a:rPr lang="en-US" i="1" dirty="0"/>
              <a:t>(eight time </a:t>
            </a:r>
            <a:r>
              <a:rPr lang="en-US" i="1" dirty="0" smtClean="0"/>
              <a:t>honoree) </a:t>
            </a:r>
            <a:r>
              <a:rPr lang="en-US" dirty="0"/>
              <a:t>:</a:t>
            </a:r>
          </a:p>
          <a:p>
            <a:r>
              <a:rPr lang="en-US" sz="1400" dirty="0">
                <a:solidFill>
                  <a:schemeClr val="tx1">
                    <a:lumMod val="75000"/>
                    <a:lumOff val="25000"/>
                  </a:schemeClr>
                </a:solidFill>
              </a:rPr>
              <a:t>“…inside out knowledge of the industry helps him home in on broader trends…[says] there are many data points to parse…[but] taking [a] data point and the industry’s general restructuring in recent years, Mr. </a:t>
            </a:r>
            <a:r>
              <a:rPr lang="en-US" sz="1400" dirty="0" err="1">
                <a:solidFill>
                  <a:schemeClr val="tx1">
                    <a:lumMod val="75000"/>
                    <a:lumOff val="25000"/>
                  </a:schemeClr>
                </a:solidFill>
              </a:rPr>
              <a:t>Linenberg</a:t>
            </a:r>
            <a:r>
              <a:rPr lang="en-US" sz="1400" dirty="0">
                <a:solidFill>
                  <a:schemeClr val="tx1">
                    <a:lumMod val="75000"/>
                    <a:lumOff val="25000"/>
                  </a:schemeClr>
                </a:solidFill>
              </a:rPr>
              <a:t> sees a sector on the cusp of </a:t>
            </a:r>
            <a:r>
              <a:rPr lang="en-US" sz="1400" dirty="0" err="1">
                <a:solidFill>
                  <a:schemeClr val="tx1">
                    <a:lumMod val="75000"/>
                    <a:lumOff val="25000"/>
                  </a:schemeClr>
                </a:solidFill>
              </a:rPr>
              <a:t>investability</a:t>
            </a:r>
            <a:r>
              <a:rPr lang="en-US" sz="1400" dirty="0">
                <a:solidFill>
                  <a:schemeClr val="tx1">
                    <a:lumMod val="75000"/>
                    <a:lumOff val="25000"/>
                  </a:schemeClr>
                </a:solidFill>
              </a:rPr>
              <a:t>.”</a:t>
            </a:r>
          </a:p>
          <a:p>
            <a:endParaRPr lang="en-US" sz="1400" dirty="0">
              <a:solidFill>
                <a:schemeClr val="tx2">
                  <a:lumMod val="50000"/>
                </a:schemeClr>
              </a:solidFill>
            </a:endParaRPr>
          </a:p>
          <a:p>
            <a:pPr marL="285750" indent="-285750">
              <a:buFont typeface="Arial" pitchFamily="34" charset="0"/>
              <a:buChar char="•"/>
            </a:pPr>
            <a:r>
              <a:rPr lang="en-US" i="1" dirty="0"/>
              <a:t>Bob </a:t>
            </a:r>
            <a:r>
              <a:rPr lang="en-US" i="1" dirty="0" err="1"/>
              <a:t>Glasspiegal</a:t>
            </a:r>
            <a:r>
              <a:rPr lang="en-US" dirty="0"/>
              <a:t> </a:t>
            </a:r>
            <a:r>
              <a:rPr lang="en-US" i="1" dirty="0"/>
              <a:t>(eight-time </a:t>
            </a:r>
            <a:r>
              <a:rPr lang="en-US" i="1" dirty="0" smtClean="0"/>
              <a:t>honoree) </a:t>
            </a:r>
            <a:r>
              <a:rPr lang="en-US" dirty="0"/>
              <a:t>:</a:t>
            </a:r>
          </a:p>
          <a:p>
            <a:r>
              <a:rPr lang="en-US" sz="1400" dirty="0">
                <a:solidFill>
                  <a:schemeClr val="tx1">
                    <a:lumMod val="75000"/>
                    <a:lumOff val="25000"/>
                  </a:schemeClr>
                </a:solidFill>
              </a:rPr>
              <a:t>speaks of industry “headwinds…[of what] matters to life insurers…scrutinizes industry data closely; talks to brokers, agents and other sales people; and draws on a long list of former company executives and employees for insights…[he judges that firms/industry face the] same difficulties as last year…[and says that] Trying to manage the time to zero on the important variables to make money is a bigger challenge</a:t>
            </a:r>
            <a:r>
              <a:rPr lang="en-US" sz="1400" dirty="0" smtClean="0">
                <a:solidFill>
                  <a:schemeClr val="tx1">
                    <a:lumMod val="75000"/>
                    <a:lumOff val="25000"/>
                  </a:schemeClr>
                </a:solidFill>
              </a:rPr>
              <a:t>.”</a:t>
            </a:r>
            <a:endParaRPr lang="en-US" sz="1400" dirty="0">
              <a:solidFill>
                <a:schemeClr val="tx1">
                  <a:lumMod val="75000"/>
                  <a:lumOff val="25000"/>
                </a:schemeClr>
              </a:solidFill>
            </a:endParaRPr>
          </a:p>
        </p:txBody>
      </p:sp>
      <p:grpSp>
        <p:nvGrpSpPr>
          <p:cNvPr id="8" name="Group 7"/>
          <p:cNvGrpSpPr/>
          <p:nvPr/>
        </p:nvGrpSpPr>
        <p:grpSpPr>
          <a:xfrm>
            <a:off x="400928" y="2595362"/>
            <a:ext cx="1523999" cy="1297321"/>
            <a:chOff x="422737" y="2285286"/>
            <a:chExt cx="2244263" cy="1692889"/>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2737" y="2285286"/>
              <a:ext cx="2244263" cy="1478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2737" y="3733800"/>
              <a:ext cx="2244263" cy="24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0" name="TextBox 9"/>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11" name="Straight Connector 10"/>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3602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16170" y="3965860"/>
            <a:ext cx="3649392" cy="369332"/>
          </a:xfrm>
          <a:prstGeom prst="rect">
            <a:avLst/>
          </a:prstGeom>
          <a:noFill/>
        </p:spPr>
        <p:txBody>
          <a:bodyPr wrap="square" rtlCol="0">
            <a:spAutoFit/>
          </a:bodyPr>
          <a:lstStyle/>
          <a:p>
            <a:r>
              <a:rPr lang="en-US" b="1" dirty="0" smtClean="0"/>
              <a:t>Syncretism: seeing the forms change</a:t>
            </a:r>
            <a:endParaRPr lang="en-US" b="1" dirty="0"/>
          </a:p>
        </p:txBody>
      </p:sp>
      <p:sp>
        <p:nvSpPr>
          <p:cNvPr id="7" name="TextBox 6"/>
          <p:cNvSpPr txBox="1"/>
          <p:nvPr/>
        </p:nvSpPr>
        <p:spPr>
          <a:xfrm>
            <a:off x="909368" y="4583668"/>
            <a:ext cx="7322001" cy="369332"/>
          </a:xfrm>
          <a:prstGeom prst="rect">
            <a:avLst/>
          </a:prstGeom>
          <a:noFill/>
        </p:spPr>
        <p:txBody>
          <a:bodyPr wrap="square" rtlCol="0">
            <a:spAutoFit/>
          </a:bodyPr>
          <a:lstStyle/>
          <a:p>
            <a:r>
              <a:rPr lang="en-US" b="1" dirty="0" smtClean="0"/>
              <a:t>Willingness to go against the consensus: to non-confirm</a:t>
            </a:r>
            <a:endParaRPr lang="en-US" b="1" dirty="0"/>
          </a:p>
        </p:txBody>
      </p:sp>
      <p:sp>
        <p:nvSpPr>
          <p:cNvPr id="9" name="TextBox 8"/>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10" name="Straight Connector 9"/>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grpSp>
        <p:nvGrpSpPr>
          <p:cNvPr id="14" name="Group 13"/>
          <p:cNvGrpSpPr/>
          <p:nvPr/>
        </p:nvGrpSpPr>
        <p:grpSpPr>
          <a:xfrm>
            <a:off x="621319" y="1600200"/>
            <a:ext cx="5169881" cy="1676400"/>
            <a:chOff x="457199" y="1447800"/>
            <a:chExt cx="5169881" cy="1676400"/>
          </a:xfrm>
        </p:grpSpPr>
        <p:sp>
          <p:nvSpPr>
            <p:cNvPr id="2" name="L-Shape 1"/>
            <p:cNvSpPr/>
            <p:nvPr/>
          </p:nvSpPr>
          <p:spPr>
            <a:xfrm>
              <a:off x="457199" y="1447800"/>
              <a:ext cx="4724399" cy="1676400"/>
            </a:xfrm>
            <a:prstGeom prst="corner">
              <a:avLst>
                <a:gd name="adj1" fmla="val 56018"/>
                <a:gd name="adj2" fmla="val 34352"/>
              </a:avLst>
            </a:prstGeom>
            <a:solidFill>
              <a:schemeClr val="accent4">
                <a:lumMod val="75000"/>
              </a:schemeClr>
            </a:solidFill>
            <a:ln>
              <a:noFill/>
            </a:ln>
            <a:effectLst>
              <a:outerShdw blurRad="50800" dist="50800" dir="5400000" algn="ctr" rotWithShape="0">
                <a:schemeClr val="accent4">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L-Shape 10"/>
            <p:cNvSpPr/>
            <p:nvPr/>
          </p:nvSpPr>
          <p:spPr>
            <a:xfrm rot="10800000">
              <a:off x="912052" y="1447800"/>
              <a:ext cx="4715028" cy="1676400"/>
            </a:xfrm>
            <a:prstGeom prst="corner">
              <a:avLst>
                <a:gd name="adj1" fmla="val 46390"/>
                <a:gd name="adj2" fmla="val 28289"/>
              </a:avLst>
            </a:prstGeom>
            <a:solidFill>
              <a:schemeClr val="accent1">
                <a:lumMod val="75000"/>
              </a:schemeClr>
            </a:solidFill>
            <a:ln>
              <a:noFill/>
            </a:ln>
            <a:effectLst>
              <a:outerShdw blurRad="50800" dist="50800" dir="5400000" algn="ctr" rotWithShape="0">
                <a:schemeClr val="tx2">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13509" y="1676400"/>
              <a:ext cx="4349589" cy="369332"/>
            </a:xfrm>
            <a:prstGeom prst="rect">
              <a:avLst/>
            </a:prstGeom>
            <a:noFill/>
          </p:spPr>
          <p:txBody>
            <a:bodyPr wrap="none" rtlCol="0">
              <a:spAutoFit/>
            </a:bodyPr>
            <a:lstStyle/>
            <a:p>
              <a:r>
                <a:rPr lang="en-US" b="1" dirty="0">
                  <a:solidFill>
                    <a:schemeClr val="bg1"/>
                  </a:solidFill>
                </a:rPr>
                <a:t>Deep and specific industry/firm knowledge </a:t>
              </a:r>
            </a:p>
          </p:txBody>
        </p:sp>
        <p:sp>
          <p:nvSpPr>
            <p:cNvPr id="13" name="TextBox 12"/>
            <p:cNvSpPr txBox="1"/>
            <p:nvPr/>
          </p:nvSpPr>
          <p:spPr>
            <a:xfrm>
              <a:off x="533400" y="2200870"/>
              <a:ext cx="4572891" cy="923330"/>
            </a:xfrm>
            <a:prstGeom prst="rect">
              <a:avLst/>
            </a:prstGeom>
            <a:noFill/>
          </p:spPr>
          <p:txBody>
            <a:bodyPr wrap="square" rtlCol="0">
              <a:spAutoFit/>
            </a:bodyPr>
            <a:lstStyle/>
            <a:p>
              <a:r>
                <a:rPr lang="en-US" b="1" dirty="0">
                  <a:solidFill>
                    <a:schemeClr val="bg1"/>
                  </a:solidFill>
                </a:rPr>
                <a:t>Context of specificity and across time, macro-, micro-, firm specific, and industry trends</a:t>
              </a:r>
            </a:p>
            <a:p>
              <a:r>
                <a:rPr lang="en-US" b="1" dirty="0">
                  <a:solidFill>
                    <a:schemeClr val="bg1"/>
                  </a:solidFill>
                </a:rPr>
                <a:t>Within their industry’s changing contexts</a:t>
              </a:r>
            </a:p>
          </p:txBody>
        </p:sp>
      </p:grpSp>
      <p:grpSp>
        <p:nvGrpSpPr>
          <p:cNvPr id="20" name="Group 19"/>
          <p:cNvGrpSpPr/>
          <p:nvPr/>
        </p:nvGrpSpPr>
        <p:grpSpPr>
          <a:xfrm>
            <a:off x="560578" y="4004274"/>
            <a:ext cx="319311" cy="296594"/>
            <a:chOff x="913511" y="5486400"/>
            <a:chExt cx="381891" cy="381000"/>
          </a:xfrm>
        </p:grpSpPr>
        <p:sp>
          <p:nvSpPr>
            <p:cNvPr id="21" name="Donut 20"/>
            <p:cNvSpPr/>
            <p:nvPr/>
          </p:nvSpPr>
          <p:spPr>
            <a:xfrm>
              <a:off x="913511" y="5486400"/>
              <a:ext cx="381891" cy="381000"/>
            </a:xfrm>
            <a:prstGeom prst="donut">
              <a:avLst>
                <a:gd name="adj" fmla="val 32004"/>
              </a:avLst>
            </a:prstGeom>
            <a:solidFill>
              <a:schemeClr val="tx2">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Oval 21"/>
            <p:cNvSpPr/>
            <p:nvPr/>
          </p:nvSpPr>
          <p:spPr>
            <a:xfrm>
              <a:off x="1004223" y="5592494"/>
              <a:ext cx="228600" cy="190500"/>
            </a:xfrm>
            <a:prstGeom prst="ellipse">
              <a:avLst/>
            </a:prstGeom>
            <a:solidFill>
              <a:schemeClr val="accent4"/>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p:cNvGrpSpPr/>
          <p:nvPr/>
        </p:nvGrpSpPr>
        <p:grpSpPr>
          <a:xfrm>
            <a:off x="573823" y="4612105"/>
            <a:ext cx="319311" cy="296594"/>
            <a:chOff x="913511" y="5486400"/>
            <a:chExt cx="381891" cy="381000"/>
          </a:xfrm>
        </p:grpSpPr>
        <p:sp>
          <p:nvSpPr>
            <p:cNvPr id="23" name="Donut 22"/>
            <p:cNvSpPr/>
            <p:nvPr/>
          </p:nvSpPr>
          <p:spPr>
            <a:xfrm>
              <a:off x="913511" y="5486400"/>
              <a:ext cx="381891" cy="381000"/>
            </a:xfrm>
            <a:prstGeom prst="donut">
              <a:avLst>
                <a:gd name="adj" fmla="val 32004"/>
              </a:avLst>
            </a:prstGeom>
            <a:solidFill>
              <a:schemeClr val="tx2">
                <a:lumMod val="60000"/>
                <a:lumOff val="40000"/>
              </a:schemeClr>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Oval 23"/>
            <p:cNvSpPr/>
            <p:nvPr/>
          </p:nvSpPr>
          <p:spPr>
            <a:xfrm>
              <a:off x="1004223" y="5592494"/>
              <a:ext cx="228600" cy="190500"/>
            </a:xfrm>
            <a:prstGeom prst="ellipse">
              <a:avLst/>
            </a:prstGeom>
            <a:solidFill>
              <a:schemeClr val="accent4"/>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592239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6" name="Straight Connector 5"/>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228600" y="1154678"/>
            <a:ext cx="8894380" cy="379832"/>
            <a:chOff x="228600" y="914400"/>
            <a:chExt cx="8894380" cy="379832"/>
          </a:xfrm>
        </p:grpSpPr>
        <p:sp>
          <p:nvSpPr>
            <p:cNvPr id="8" name="Rectangle 7"/>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4" name="Rectangle 3"/>
          <p:cNvSpPr/>
          <p:nvPr/>
        </p:nvSpPr>
        <p:spPr>
          <a:xfrm>
            <a:off x="231230" y="1139862"/>
            <a:ext cx="8760370" cy="5109091"/>
          </a:xfrm>
          <a:prstGeom prst="rect">
            <a:avLst/>
          </a:prstGeom>
        </p:spPr>
        <p:txBody>
          <a:bodyPr wrap="square">
            <a:spAutoFit/>
          </a:bodyPr>
          <a:lstStyle/>
          <a:p>
            <a:r>
              <a:rPr lang="en-US" b="1" dirty="0" smtClean="0"/>
              <a:t>Common Factor Discussion of Industry –Level Change Recognition and Forecasting</a:t>
            </a:r>
          </a:p>
          <a:p>
            <a:endParaRPr lang="en-US" b="1" dirty="0" smtClean="0">
              <a:solidFill>
                <a:schemeClr val="tx2"/>
              </a:solidFill>
            </a:endParaRPr>
          </a:p>
          <a:p>
            <a:pPr marL="285750" indent="-285750">
              <a:buFont typeface="Wingdings" pitchFamily="2" charset="2"/>
              <a:buChar char="§"/>
            </a:pPr>
            <a:r>
              <a:rPr lang="en-US" b="1" dirty="0" smtClean="0">
                <a:solidFill>
                  <a:srgbClr val="666633"/>
                </a:solidFill>
              </a:rPr>
              <a:t>Age </a:t>
            </a:r>
          </a:p>
          <a:p>
            <a:pPr lvl="1"/>
            <a:r>
              <a:rPr lang="en-US" sz="1600" dirty="0"/>
              <a:t>Excellence in understanding complex systems and forecasting is a sustained, sunk-cost enterprise with endless topping up. Building up synthetic sense (common sense) comes with time. Sensible synthetic capacity is not something one has early or learns quickly so much as something one becomes capable of given sustained learning and </a:t>
            </a:r>
            <a:r>
              <a:rPr lang="en-US" sz="1600" dirty="0" smtClean="0"/>
              <a:t>experience.</a:t>
            </a:r>
          </a:p>
          <a:p>
            <a:pPr lvl="1"/>
            <a:endParaRPr lang="en-US" sz="1400" dirty="0" smtClean="0"/>
          </a:p>
          <a:p>
            <a:pPr marL="285750" indent="-285750">
              <a:buFont typeface="Wingdings" pitchFamily="2" charset="2"/>
              <a:buChar char="§"/>
            </a:pPr>
            <a:r>
              <a:rPr lang="en-US" b="1" dirty="0" smtClean="0">
                <a:solidFill>
                  <a:srgbClr val="666633"/>
                </a:solidFill>
              </a:rPr>
              <a:t>Psychological Perspectives and Cognitive Foci</a:t>
            </a:r>
          </a:p>
          <a:p>
            <a:pPr lvl="1"/>
            <a:r>
              <a:rPr lang="en-US" sz="1600" dirty="0"/>
              <a:t>Master multiple perspective thinking and analysis from different cognitive assumptions, especially integrating ‘soft’ psychological, sociological, and philosophical perspectives and their changes with the ‘hard’ data</a:t>
            </a:r>
            <a:r>
              <a:rPr lang="en-US" sz="1600" dirty="0" smtClean="0"/>
              <a:t>.</a:t>
            </a:r>
          </a:p>
          <a:p>
            <a:pPr lvl="1"/>
            <a:endParaRPr lang="en-US" sz="1400" dirty="0" smtClean="0"/>
          </a:p>
          <a:p>
            <a:pPr marL="285750" indent="-285750">
              <a:buFont typeface="Wingdings" pitchFamily="2" charset="2"/>
              <a:buChar char="§"/>
            </a:pPr>
            <a:r>
              <a:rPr lang="en-US" b="1" dirty="0">
                <a:solidFill>
                  <a:schemeClr val="accent3">
                    <a:lumMod val="50000"/>
                  </a:schemeClr>
                </a:solidFill>
              </a:rPr>
              <a:t>Find, Don’t Pre-Determine, the Relevant Context-Specific </a:t>
            </a:r>
            <a:r>
              <a:rPr lang="en-US" b="1" dirty="0" smtClean="0">
                <a:solidFill>
                  <a:schemeClr val="accent3">
                    <a:lumMod val="50000"/>
                  </a:schemeClr>
                </a:solidFill>
              </a:rPr>
              <a:t>Variables</a:t>
            </a:r>
          </a:p>
          <a:p>
            <a:pPr lvl="1"/>
            <a:r>
              <a:rPr lang="en-US" sz="1600" dirty="0"/>
              <a:t>Don’t predetermine or prejudge which variables are context relevant. Think like you drive and live: constantly integrate and reconsider</a:t>
            </a:r>
            <a:r>
              <a:rPr lang="en-US" sz="1600" dirty="0" smtClean="0"/>
              <a:t>.</a:t>
            </a:r>
          </a:p>
          <a:p>
            <a:pPr lvl="1"/>
            <a:endParaRPr lang="en-US" sz="1400" dirty="0" smtClean="0"/>
          </a:p>
          <a:p>
            <a:pPr marL="285750" indent="-285750">
              <a:buFont typeface="Wingdings" pitchFamily="2" charset="2"/>
              <a:buChar char="§"/>
            </a:pPr>
            <a:r>
              <a:rPr lang="en-US" b="1" dirty="0">
                <a:solidFill>
                  <a:schemeClr val="accent3">
                    <a:lumMod val="50000"/>
                  </a:schemeClr>
                </a:solidFill>
              </a:rPr>
              <a:t>Macro-, Micro-, Industry-Firm, and Context Specificity and Change Insight </a:t>
            </a:r>
            <a:r>
              <a:rPr lang="en-US" b="1" dirty="0" smtClean="0">
                <a:solidFill>
                  <a:schemeClr val="accent3">
                    <a:lumMod val="50000"/>
                  </a:schemeClr>
                </a:solidFill>
              </a:rPr>
              <a:t>Integration</a:t>
            </a:r>
          </a:p>
          <a:p>
            <a:pPr lvl="1"/>
            <a:r>
              <a:rPr lang="en-US" sz="1600" dirty="0"/>
              <a:t>See the ‘fit’ of things, and from this, better judge their potentials and limits, possibilities and impossibilities. This is profiling more than modeling</a:t>
            </a:r>
            <a:r>
              <a:rPr lang="en-US" sz="1600" dirty="0" smtClean="0"/>
              <a:t>.</a:t>
            </a:r>
          </a:p>
        </p:txBody>
      </p:sp>
    </p:spTree>
    <p:extLst>
      <p:ext uri="{BB962C8B-B14F-4D97-AF65-F5344CB8AC3E}">
        <p14:creationId xmlns:p14="http://schemas.microsoft.com/office/powerpoint/2010/main" val="34128737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6" name="Straight Connector 5"/>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228600" y="1165188"/>
            <a:ext cx="8894380" cy="379832"/>
            <a:chOff x="228600" y="914400"/>
            <a:chExt cx="8894380" cy="379832"/>
          </a:xfrm>
        </p:grpSpPr>
        <p:sp>
          <p:nvSpPr>
            <p:cNvPr id="8" name="Rectangle 7"/>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4" name="Rectangle 3"/>
          <p:cNvSpPr/>
          <p:nvPr/>
        </p:nvSpPr>
        <p:spPr>
          <a:xfrm>
            <a:off x="231230" y="1153937"/>
            <a:ext cx="8153400" cy="5293757"/>
          </a:xfrm>
          <a:prstGeom prst="rect">
            <a:avLst/>
          </a:prstGeom>
        </p:spPr>
        <p:txBody>
          <a:bodyPr wrap="square">
            <a:spAutoFit/>
          </a:bodyPr>
          <a:lstStyle/>
          <a:p>
            <a:r>
              <a:rPr lang="en-US" b="1" dirty="0" smtClean="0"/>
              <a:t>Common Factor Discussion of Industry –Level Change Recognition and Forecasting</a:t>
            </a:r>
          </a:p>
          <a:p>
            <a:endParaRPr lang="en-US" sz="1400" b="1" dirty="0" smtClean="0">
              <a:solidFill>
                <a:schemeClr val="accent3">
                  <a:lumMod val="50000"/>
                </a:schemeClr>
              </a:solidFill>
            </a:endParaRPr>
          </a:p>
          <a:p>
            <a:endParaRPr lang="en-US" sz="800" b="1" dirty="0" smtClean="0">
              <a:solidFill>
                <a:schemeClr val="accent3">
                  <a:lumMod val="50000"/>
                </a:schemeClr>
              </a:solidFill>
            </a:endParaRPr>
          </a:p>
          <a:p>
            <a:pPr marL="285750" indent="-285750">
              <a:buFont typeface="Wingdings" pitchFamily="2" charset="2"/>
              <a:buChar char="§"/>
            </a:pPr>
            <a:r>
              <a:rPr lang="en-US" b="1" dirty="0" smtClean="0">
                <a:solidFill>
                  <a:schemeClr val="accent3">
                    <a:lumMod val="50000"/>
                  </a:schemeClr>
                </a:solidFill>
              </a:rPr>
              <a:t>Multiple Experiences and Jobs</a:t>
            </a:r>
          </a:p>
          <a:p>
            <a:pPr lvl="1"/>
            <a:r>
              <a:rPr lang="en-US" sz="1600" dirty="0" smtClean="0"/>
              <a:t>Most excellent complex systems forecasters have varied, rather than specialized, learning, work, and experiential backgrounds.</a:t>
            </a:r>
          </a:p>
          <a:p>
            <a:pPr lvl="1"/>
            <a:endParaRPr lang="en-US" sz="1400" dirty="0" smtClean="0"/>
          </a:p>
          <a:p>
            <a:pPr marL="285750" indent="-285750">
              <a:buFont typeface="Wingdings" pitchFamily="2" charset="2"/>
              <a:buChar char="§"/>
            </a:pPr>
            <a:r>
              <a:rPr lang="en-US" b="1" dirty="0" smtClean="0">
                <a:solidFill>
                  <a:schemeClr val="accent3">
                    <a:lumMod val="50000"/>
                  </a:schemeClr>
                </a:solidFill>
              </a:rPr>
              <a:t>Skepticism</a:t>
            </a:r>
          </a:p>
          <a:p>
            <a:pPr lvl="1"/>
            <a:r>
              <a:rPr lang="en-US" sz="1600" dirty="0" smtClean="0"/>
              <a:t>Human-involved complex system’s change shows specific, but different among-systems, embedded, entangled change process characteristics. If you cannot foresee a plausible and likely path, you are wishing and/or guessing.</a:t>
            </a:r>
          </a:p>
          <a:p>
            <a:pPr lvl="1"/>
            <a:endParaRPr lang="en-US" sz="1400" dirty="0"/>
          </a:p>
          <a:p>
            <a:pPr marL="285750" indent="-285750">
              <a:buFont typeface="Wingdings" pitchFamily="2" charset="2"/>
              <a:buChar char="§"/>
            </a:pPr>
            <a:r>
              <a:rPr lang="en-US" b="1" dirty="0" smtClean="0">
                <a:solidFill>
                  <a:schemeClr val="accent3">
                    <a:lumMod val="50000"/>
                  </a:schemeClr>
                </a:solidFill>
              </a:rPr>
              <a:t>The courage to be a Contrarian</a:t>
            </a:r>
          </a:p>
          <a:p>
            <a:pPr lvl="1"/>
            <a:r>
              <a:rPr lang="en-US" sz="1600" dirty="0"/>
              <a:t>A serially best analyst thinks independently, and this often means being contrary to the herd while knowing where the herd </a:t>
            </a:r>
            <a:r>
              <a:rPr lang="en-US" sz="1600" dirty="0" smtClean="0"/>
              <a:t>is.</a:t>
            </a:r>
          </a:p>
          <a:p>
            <a:pPr lvl="1"/>
            <a:endParaRPr lang="en-US" sz="1400" dirty="0" smtClean="0"/>
          </a:p>
          <a:p>
            <a:pPr marL="285750" indent="-285750">
              <a:buFont typeface="Wingdings" pitchFamily="2" charset="2"/>
              <a:buChar char="§"/>
            </a:pPr>
            <a:r>
              <a:rPr lang="en-US" b="1" dirty="0">
                <a:solidFill>
                  <a:schemeClr val="accent3">
                    <a:lumMod val="50000"/>
                  </a:schemeClr>
                </a:solidFill>
              </a:rPr>
              <a:t>Avoiding Being a Total Cassandra by Using Normal Methods, Normal Analyst’s Perceptions, and Mainstream Firm Behaviors to Ground Your LSLIRE </a:t>
            </a:r>
            <a:r>
              <a:rPr lang="en-US" b="1" dirty="0" smtClean="0">
                <a:solidFill>
                  <a:schemeClr val="accent3">
                    <a:lumMod val="50000"/>
                  </a:schemeClr>
                </a:solidFill>
              </a:rPr>
              <a:t>Judgment</a:t>
            </a:r>
          </a:p>
          <a:p>
            <a:pPr lvl="1"/>
            <a:r>
              <a:rPr lang="en-US" sz="1600" dirty="0" smtClean="0"/>
              <a:t>The herd-like behavior of analysts and their linked near-event failure to foresee the emerging, changing landscape is very useful in helping illuminate an emerging LSLIRE and in helping time the event’s ‘trigger point’.</a:t>
            </a:r>
            <a:endParaRPr lang="en-US" sz="1600" dirty="0"/>
          </a:p>
        </p:txBody>
      </p:sp>
    </p:spTree>
    <p:extLst>
      <p:ext uri="{BB962C8B-B14F-4D97-AF65-F5344CB8AC3E}">
        <p14:creationId xmlns:p14="http://schemas.microsoft.com/office/powerpoint/2010/main" val="6650137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842" y="1335643"/>
            <a:ext cx="8394357" cy="1754326"/>
          </a:xfrm>
          <a:prstGeom prst="rect">
            <a:avLst/>
          </a:prstGeom>
        </p:spPr>
        <p:txBody>
          <a:bodyPr wrap="square">
            <a:spAutoFit/>
          </a:bodyPr>
          <a:lstStyle/>
          <a:p>
            <a:r>
              <a:rPr lang="en-US" dirty="0" smtClean="0"/>
              <a:t>Change Recognition is about Familiarity, and Learning Familiarity is the Game:</a:t>
            </a:r>
          </a:p>
          <a:p>
            <a:r>
              <a:rPr lang="en-US" dirty="0" smtClean="0"/>
              <a:t>It is the study of the repatterning of patterns </a:t>
            </a:r>
            <a:r>
              <a:rPr lang="en-US" dirty="0" smtClean="0">
                <a:sym typeface="Wingdings" pitchFamily="2" charset="2"/>
              </a:rPr>
              <a:t> </a:t>
            </a:r>
            <a:r>
              <a:rPr lang="en-US" b="1" dirty="0" smtClean="0">
                <a:solidFill>
                  <a:srgbClr val="CC9900"/>
                </a:solidFill>
                <a:sym typeface="Wingdings" pitchFamily="2" charset="2"/>
              </a:rPr>
              <a:t>Comparative syncretism</a:t>
            </a:r>
            <a:endParaRPr lang="en-US" b="1" dirty="0">
              <a:solidFill>
                <a:srgbClr val="CC9900"/>
              </a:solidFill>
            </a:endParaRPr>
          </a:p>
          <a:p>
            <a:endParaRPr lang="en-US" dirty="0" smtClean="0"/>
          </a:p>
          <a:p>
            <a:r>
              <a:rPr lang="en-US" dirty="0" smtClean="0"/>
              <a:t>Applying why Forecasting Experts are Patternist : Problem with Facts</a:t>
            </a:r>
          </a:p>
          <a:p>
            <a:r>
              <a:rPr lang="en-US" dirty="0" smtClean="0"/>
              <a:t>Given all the facts, it becomes harder still, not easier, to know which facts matters when, how, why and in what morphing context?</a:t>
            </a:r>
          </a:p>
        </p:txBody>
      </p:sp>
      <p:sp>
        <p:nvSpPr>
          <p:cNvPr id="4" name="Rounded Rectangle 3"/>
          <p:cNvSpPr/>
          <p:nvPr/>
        </p:nvSpPr>
        <p:spPr>
          <a:xfrm>
            <a:off x="347004" y="1301647"/>
            <a:ext cx="8534400" cy="685800"/>
          </a:xfrm>
          <a:prstGeom prst="roundRect">
            <a:avLst/>
          </a:prstGeom>
          <a:noFill/>
          <a:ln w="31750">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347004" y="2125779"/>
            <a:ext cx="8534400" cy="990600"/>
          </a:xfrm>
          <a:prstGeom prst="roundRect">
            <a:avLst/>
          </a:prstGeom>
          <a:noFill/>
          <a:ln w="31750">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10" name="Straight Connector 9"/>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194440" y="3282331"/>
            <a:ext cx="8469883" cy="1200329"/>
            <a:chOff x="194440" y="3219271"/>
            <a:chExt cx="8469883" cy="1200329"/>
          </a:xfrm>
        </p:grpSpPr>
        <p:sp>
          <p:nvSpPr>
            <p:cNvPr id="14" name="TextBox 13"/>
            <p:cNvSpPr txBox="1"/>
            <p:nvPr/>
          </p:nvSpPr>
          <p:spPr>
            <a:xfrm>
              <a:off x="194440" y="3219271"/>
              <a:ext cx="8469883" cy="1200329"/>
            </a:xfrm>
            <a:prstGeom prst="rect">
              <a:avLst/>
            </a:prstGeom>
            <a:noFill/>
          </p:spPr>
          <p:txBody>
            <a:bodyPr wrap="none" rtlCol="0">
              <a:spAutoFit/>
            </a:bodyPr>
            <a:lstStyle/>
            <a:p>
              <a:pPr lvl="1"/>
              <a:r>
                <a:rPr lang="en-US" dirty="0">
                  <a:sym typeface="Wingdings" pitchFamily="2" charset="2"/>
                </a:rPr>
                <a:t>Holistic </a:t>
              </a:r>
              <a:r>
                <a:rPr lang="en-US" dirty="0" err="1">
                  <a:sym typeface="Wingdings" pitchFamily="2" charset="2"/>
                </a:rPr>
                <a:t>patternist</a:t>
              </a:r>
              <a:endParaRPr lang="en-US" dirty="0">
                <a:sym typeface="Wingdings" pitchFamily="2" charset="2"/>
              </a:endParaRPr>
            </a:p>
            <a:p>
              <a:pPr lvl="1"/>
              <a:r>
                <a:rPr lang="en-US" dirty="0"/>
                <a:t>Learn to recognize things and processes in environments other than one’s own and </a:t>
              </a:r>
              <a:endParaRPr lang="en-US" dirty="0" smtClean="0"/>
            </a:p>
            <a:p>
              <a:pPr lvl="1"/>
              <a:r>
                <a:rPr lang="en-US" dirty="0" smtClean="0"/>
                <a:t>among </a:t>
              </a:r>
              <a:r>
                <a:rPr lang="en-US" dirty="0"/>
                <a:t>different interacting environments</a:t>
              </a:r>
            </a:p>
            <a:p>
              <a:pPr lvl="1"/>
              <a:r>
                <a:rPr lang="en-US" dirty="0"/>
                <a:t>Broad and deep knowledge and understanding of similar ‘board</a:t>
              </a:r>
              <a:r>
                <a:rPr lang="en-US" dirty="0" smtClean="0"/>
                <a:t>’</a:t>
              </a:r>
              <a:endParaRPr lang="en-US" dirty="0"/>
            </a:p>
          </p:txBody>
        </p:sp>
        <p:grpSp>
          <p:nvGrpSpPr>
            <p:cNvPr id="15" name="Group 14"/>
            <p:cNvGrpSpPr/>
            <p:nvPr/>
          </p:nvGrpSpPr>
          <p:grpSpPr>
            <a:xfrm>
              <a:off x="447740" y="3327180"/>
              <a:ext cx="192340" cy="1016220"/>
              <a:chOff x="447740" y="3327180"/>
              <a:chExt cx="192340" cy="1016220"/>
            </a:xfrm>
          </p:grpSpPr>
          <p:sp>
            <p:nvSpPr>
              <p:cNvPr id="2" name="Diamond 1"/>
              <p:cNvSpPr/>
              <p:nvPr/>
            </p:nvSpPr>
            <p:spPr>
              <a:xfrm>
                <a:off x="447740" y="3327180"/>
                <a:ext cx="182880" cy="182880"/>
              </a:xfrm>
              <a:prstGeom prst="diamond">
                <a:avLst/>
              </a:prstGeom>
              <a:solidFill>
                <a:schemeClr val="accent3">
                  <a:lumMod val="75000"/>
                </a:schemeClr>
              </a:solidFill>
              <a:ln>
                <a:noFill/>
              </a:ln>
              <a:effectLst>
                <a:outerShdw blurRad="76200" dir="2700000" sy="-23000" kx="-800400" algn="bl" rotWithShape="0">
                  <a:prstClr val="black">
                    <a:alpha val="5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iamond 10"/>
              <p:cNvSpPr/>
              <p:nvPr/>
            </p:nvSpPr>
            <p:spPr>
              <a:xfrm>
                <a:off x="457200" y="3627120"/>
                <a:ext cx="182880" cy="182880"/>
              </a:xfrm>
              <a:prstGeom prst="diamond">
                <a:avLst/>
              </a:prstGeom>
              <a:solidFill>
                <a:schemeClr val="accent3">
                  <a:lumMod val="75000"/>
                </a:schemeClr>
              </a:solidFill>
              <a:ln>
                <a:noFill/>
              </a:ln>
              <a:effectLst>
                <a:outerShdw blurRad="76200" dir="2700000" sy="-23000" kx="-800400" algn="bl" rotWithShape="0">
                  <a:prstClr val="black">
                    <a:alpha val="5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iamond 11"/>
              <p:cNvSpPr/>
              <p:nvPr/>
            </p:nvSpPr>
            <p:spPr>
              <a:xfrm>
                <a:off x="457200" y="4160520"/>
                <a:ext cx="182880" cy="182880"/>
              </a:xfrm>
              <a:prstGeom prst="diamond">
                <a:avLst/>
              </a:prstGeom>
              <a:solidFill>
                <a:schemeClr val="accent3">
                  <a:lumMod val="75000"/>
                </a:schemeClr>
              </a:solidFill>
              <a:ln>
                <a:noFill/>
              </a:ln>
              <a:effectLst>
                <a:outerShdw blurRad="76200" dir="2700000" sy="-23000" kx="-800400" algn="bl" rotWithShape="0">
                  <a:prstClr val="black">
                    <a:alpha val="5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6" name="TextBox 15"/>
          <p:cNvSpPr txBox="1"/>
          <p:nvPr/>
        </p:nvSpPr>
        <p:spPr>
          <a:xfrm>
            <a:off x="2548595" y="5553670"/>
            <a:ext cx="5985805" cy="923330"/>
          </a:xfrm>
          <a:prstGeom prst="rect">
            <a:avLst/>
          </a:prstGeom>
          <a:noFill/>
        </p:spPr>
        <p:txBody>
          <a:bodyPr wrap="square" rtlCol="0">
            <a:spAutoFit/>
          </a:bodyPr>
          <a:lstStyle/>
          <a:p>
            <a:r>
              <a:rPr lang="en-US" dirty="0"/>
              <a:t>S</a:t>
            </a:r>
            <a:r>
              <a:rPr lang="en-US" dirty="0" smtClean="0"/>
              <a:t>till </a:t>
            </a:r>
            <a:r>
              <a:rPr lang="en-US" dirty="0"/>
              <a:t>not enough to get better at foreseeing LSLIRE, </a:t>
            </a:r>
            <a:endParaRPr lang="en-US" dirty="0" smtClean="0"/>
          </a:p>
          <a:p>
            <a:r>
              <a:rPr lang="en-US" dirty="0" smtClean="0">
                <a:solidFill>
                  <a:srgbClr val="CC9900"/>
                </a:solidFill>
              </a:rPr>
              <a:t>rare </a:t>
            </a:r>
            <a:r>
              <a:rPr lang="en-US" dirty="0">
                <a:solidFill>
                  <a:srgbClr val="CC9900"/>
                </a:solidFill>
              </a:rPr>
              <a:t>and relatively unfamiliar areas to everyone</a:t>
            </a:r>
          </a:p>
          <a:p>
            <a:endParaRPr 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772" y="4953081"/>
            <a:ext cx="1886607" cy="1476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ounded Rectangular Callout 17"/>
          <p:cNvSpPr/>
          <p:nvPr/>
        </p:nvSpPr>
        <p:spPr>
          <a:xfrm>
            <a:off x="2531074" y="4953081"/>
            <a:ext cx="2110946" cy="422769"/>
          </a:xfrm>
          <a:prstGeom prst="wedgeRoundRectCallout">
            <a:avLst>
              <a:gd name="adj1" fmla="val -56332"/>
              <a:gd name="adj2" fmla="val 40270"/>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Hmmm…</a:t>
            </a:r>
            <a:endParaRPr lang="en-US" dirty="0">
              <a:solidFill>
                <a:schemeClr val="tx1"/>
              </a:solidFill>
            </a:endParaRPr>
          </a:p>
        </p:txBody>
      </p:sp>
      <p:sp>
        <p:nvSpPr>
          <p:cNvPr id="19" name="Rounded Rectangle 18"/>
          <p:cNvSpPr/>
          <p:nvPr/>
        </p:nvSpPr>
        <p:spPr>
          <a:xfrm>
            <a:off x="381000" y="4817133"/>
            <a:ext cx="8468503" cy="1736067"/>
          </a:xfrm>
          <a:prstGeom prst="round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41930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cxnSp>
        <p:nvCxnSpPr>
          <p:cNvPr id="6" name="Straight Connector 5"/>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361072" y="1718604"/>
            <a:ext cx="365760" cy="369332"/>
            <a:chOff x="6245286" y="2376268"/>
            <a:chExt cx="365760" cy="369332"/>
          </a:xfrm>
        </p:grpSpPr>
        <p:sp>
          <p:nvSpPr>
            <p:cNvPr id="9" name="Oval 8"/>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1</a:t>
              </a:r>
              <a:endParaRPr lang="en-US" b="1" dirty="0">
                <a:solidFill>
                  <a:schemeClr val="bg1"/>
                </a:solidFill>
              </a:endParaRPr>
            </a:p>
          </p:txBody>
        </p:sp>
      </p:grpSp>
      <p:grpSp>
        <p:nvGrpSpPr>
          <p:cNvPr id="13" name="Group 12"/>
          <p:cNvGrpSpPr/>
          <p:nvPr/>
        </p:nvGrpSpPr>
        <p:grpSpPr>
          <a:xfrm>
            <a:off x="361072" y="3593068"/>
            <a:ext cx="365760" cy="369332"/>
            <a:chOff x="6245286" y="2376268"/>
            <a:chExt cx="365760" cy="369332"/>
          </a:xfrm>
        </p:grpSpPr>
        <p:sp>
          <p:nvSpPr>
            <p:cNvPr id="14" name="Oval 13"/>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2</a:t>
              </a:r>
              <a:endParaRPr lang="en-US" b="1" dirty="0">
                <a:solidFill>
                  <a:schemeClr val="bg1"/>
                </a:solidFill>
              </a:endParaRPr>
            </a:p>
          </p:txBody>
        </p:sp>
      </p:grpSp>
      <p:grpSp>
        <p:nvGrpSpPr>
          <p:cNvPr id="16" name="Group 15"/>
          <p:cNvGrpSpPr/>
          <p:nvPr/>
        </p:nvGrpSpPr>
        <p:grpSpPr>
          <a:xfrm>
            <a:off x="361072" y="5269468"/>
            <a:ext cx="365760" cy="369332"/>
            <a:chOff x="6245286" y="2376268"/>
            <a:chExt cx="365760" cy="369332"/>
          </a:xfrm>
        </p:grpSpPr>
        <p:sp>
          <p:nvSpPr>
            <p:cNvPr id="17" name="Oval 16"/>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3</a:t>
              </a:r>
              <a:endParaRPr lang="en-US" b="1" dirty="0">
                <a:solidFill>
                  <a:schemeClr val="bg1"/>
                </a:solidFill>
              </a:endParaRPr>
            </a:p>
          </p:txBody>
        </p:sp>
      </p:grpSp>
      <p:grpSp>
        <p:nvGrpSpPr>
          <p:cNvPr id="19" name="Group 18"/>
          <p:cNvGrpSpPr/>
          <p:nvPr/>
        </p:nvGrpSpPr>
        <p:grpSpPr>
          <a:xfrm>
            <a:off x="228600" y="1165188"/>
            <a:ext cx="8894380" cy="379832"/>
            <a:chOff x="228600" y="914400"/>
            <a:chExt cx="8894380" cy="379832"/>
          </a:xfrm>
        </p:grpSpPr>
        <p:sp>
          <p:nvSpPr>
            <p:cNvPr id="20" name="Rectangle 19"/>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3" name="Rectangle 2"/>
          <p:cNvSpPr/>
          <p:nvPr/>
        </p:nvSpPr>
        <p:spPr>
          <a:xfrm>
            <a:off x="304800" y="1170087"/>
            <a:ext cx="8407400" cy="5078313"/>
          </a:xfrm>
          <a:prstGeom prst="rect">
            <a:avLst/>
          </a:prstGeom>
        </p:spPr>
        <p:txBody>
          <a:bodyPr wrap="square">
            <a:spAutoFit/>
          </a:bodyPr>
          <a:lstStyle/>
          <a:p>
            <a:r>
              <a:rPr lang="en-US" b="1" dirty="0" smtClean="0"/>
              <a:t>Some techniques of Pre-Event Normal Crisis Pattern Change Recognition</a:t>
            </a:r>
          </a:p>
          <a:p>
            <a:endParaRPr lang="en-US" b="1" dirty="0">
              <a:solidFill>
                <a:schemeClr val="accent3">
                  <a:lumMod val="50000"/>
                </a:schemeClr>
              </a:solidFill>
            </a:endParaRPr>
          </a:p>
          <a:p>
            <a:r>
              <a:rPr lang="en-US" b="1" dirty="0" smtClean="0"/>
              <a:t>       Use </a:t>
            </a:r>
            <a:r>
              <a:rPr lang="en-US" b="1" dirty="0"/>
              <a:t>Multiple Methods Arrayed Around the Assessment </a:t>
            </a:r>
            <a:r>
              <a:rPr lang="en-US" b="1" dirty="0" smtClean="0"/>
              <a:t>Target</a:t>
            </a:r>
          </a:p>
          <a:p>
            <a:r>
              <a:rPr lang="en-US" dirty="0" smtClean="0"/>
              <a:t>	Each model </a:t>
            </a:r>
            <a:r>
              <a:rPr lang="en-US" dirty="0"/>
              <a:t>and qualitative </a:t>
            </a:r>
            <a:r>
              <a:rPr lang="en-US" dirty="0" smtClean="0"/>
              <a:t>method </a:t>
            </a:r>
            <a:r>
              <a:rPr lang="en-US" dirty="0"/>
              <a:t>fail </a:t>
            </a:r>
            <a:r>
              <a:rPr lang="en-US" dirty="0" smtClean="0"/>
              <a:t>differently</a:t>
            </a:r>
          </a:p>
          <a:p>
            <a:r>
              <a:rPr lang="en-US" dirty="0" smtClean="0"/>
              <a:t>	This </a:t>
            </a:r>
            <a:r>
              <a:rPr lang="en-US" dirty="0"/>
              <a:t>dynamic array of method failures can be used to </a:t>
            </a:r>
            <a:endParaRPr lang="en-US" dirty="0" smtClean="0"/>
          </a:p>
          <a:p>
            <a:pPr marL="800100" lvl="1" indent="-342900">
              <a:buFont typeface="Arial" pitchFamily="34" charset="0"/>
              <a:buChar char="•"/>
            </a:pPr>
            <a:r>
              <a:rPr lang="en-US" dirty="0" smtClean="0"/>
              <a:t>Recognize </a:t>
            </a:r>
            <a:r>
              <a:rPr lang="en-US" dirty="0"/>
              <a:t>impending system </a:t>
            </a:r>
            <a:r>
              <a:rPr lang="en-US" dirty="0" smtClean="0"/>
              <a:t>instability</a:t>
            </a:r>
          </a:p>
          <a:p>
            <a:pPr marL="800100" lvl="1" indent="-342900">
              <a:buFont typeface="Arial" pitchFamily="34" charset="0"/>
              <a:buChar char="•"/>
            </a:pPr>
            <a:r>
              <a:rPr lang="en-US" dirty="0"/>
              <a:t>T</a:t>
            </a:r>
            <a:r>
              <a:rPr lang="en-US" dirty="0" smtClean="0"/>
              <a:t>riangulate</a:t>
            </a:r>
            <a:r>
              <a:rPr lang="en-US" dirty="0"/>
              <a:t>, using iterative polling of the many different method’s outputs, on underlying, even causal, issues. </a:t>
            </a:r>
          </a:p>
          <a:p>
            <a:endParaRPr lang="en-US" b="1" dirty="0" smtClean="0"/>
          </a:p>
          <a:p>
            <a:r>
              <a:rPr lang="en-US" b="1" dirty="0" smtClean="0"/>
              <a:t>       Triangulation </a:t>
            </a:r>
            <a:r>
              <a:rPr lang="en-US" b="1" dirty="0"/>
              <a:t>and Patterning Emerging Change</a:t>
            </a:r>
            <a:endParaRPr lang="en-US" b="1" dirty="0" smtClean="0"/>
          </a:p>
          <a:p>
            <a:pPr marL="742950" lvl="1" indent="-285750">
              <a:buFont typeface="Arial" pitchFamily="34" charset="0"/>
              <a:buChar char="•"/>
            </a:pPr>
            <a:r>
              <a:rPr lang="en-US" dirty="0"/>
              <a:t>Triangulation of suddenly deviating multiple method outputs provides one kind of warning of an incipient large-scale pattern </a:t>
            </a:r>
            <a:r>
              <a:rPr lang="en-US" dirty="0" smtClean="0"/>
              <a:t>change</a:t>
            </a:r>
          </a:p>
          <a:p>
            <a:pPr marL="742950" lvl="1" indent="-285750">
              <a:buFont typeface="Arial" pitchFamily="34" charset="0"/>
              <a:buChar char="•"/>
            </a:pPr>
            <a:r>
              <a:rPr lang="en-US" dirty="0"/>
              <a:t>Repeated triangulation and polling of multiple methods against their normal readings can illuminate type and direction </a:t>
            </a:r>
            <a:r>
              <a:rPr lang="en-US" dirty="0" smtClean="0"/>
              <a:t>of change</a:t>
            </a:r>
          </a:p>
          <a:p>
            <a:endParaRPr lang="en-US" b="1" dirty="0" smtClean="0"/>
          </a:p>
          <a:p>
            <a:r>
              <a:rPr lang="en-US" b="1" dirty="0"/>
              <a:t> </a:t>
            </a:r>
            <a:r>
              <a:rPr lang="en-US" b="1" dirty="0" smtClean="0"/>
              <a:t>      Folding In and Laying the Onion</a:t>
            </a:r>
          </a:p>
          <a:p>
            <a:pPr marL="742950" lvl="1" indent="-285750">
              <a:buFont typeface="Arial" pitchFamily="34" charset="0"/>
              <a:buChar char="•"/>
            </a:pPr>
            <a:r>
              <a:rPr lang="en-US" dirty="0" smtClean="0"/>
              <a:t>“Many paths to the truth” – Avoid pre-determining</a:t>
            </a:r>
          </a:p>
          <a:p>
            <a:pPr marL="742950" lvl="1" indent="-285750">
              <a:buFont typeface="Arial" pitchFamily="34" charset="0"/>
              <a:buChar char="•"/>
            </a:pPr>
            <a:r>
              <a:rPr lang="en-US" dirty="0" smtClean="0"/>
              <a:t>Individual pattern that does not fit becomes more obvious</a:t>
            </a:r>
          </a:p>
        </p:txBody>
      </p:sp>
    </p:spTree>
    <p:extLst>
      <p:ext uri="{BB962C8B-B14F-4D97-AF65-F5344CB8AC3E}">
        <p14:creationId xmlns:p14="http://schemas.microsoft.com/office/powerpoint/2010/main" val="22462958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1406" y="1697584"/>
            <a:ext cx="365760" cy="3976468"/>
            <a:chOff x="332936" y="1718604"/>
            <a:chExt cx="365760" cy="3976468"/>
          </a:xfrm>
        </p:grpSpPr>
        <p:grpSp>
          <p:nvGrpSpPr>
            <p:cNvPr id="4" name="Group 3"/>
            <p:cNvGrpSpPr/>
            <p:nvPr/>
          </p:nvGrpSpPr>
          <p:grpSpPr>
            <a:xfrm>
              <a:off x="332936" y="1718604"/>
              <a:ext cx="365760" cy="369332"/>
              <a:chOff x="6245286" y="2376268"/>
              <a:chExt cx="365760" cy="369332"/>
            </a:xfrm>
          </p:grpSpPr>
          <p:sp>
            <p:nvSpPr>
              <p:cNvPr id="5" name="Oval 4"/>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4</a:t>
                </a:r>
                <a:endParaRPr lang="en-US" b="1" dirty="0">
                  <a:solidFill>
                    <a:schemeClr val="bg1"/>
                  </a:solidFill>
                </a:endParaRPr>
              </a:p>
            </p:txBody>
          </p:sp>
        </p:grpSp>
        <p:grpSp>
          <p:nvGrpSpPr>
            <p:cNvPr id="7" name="Group 6"/>
            <p:cNvGrpSpPr/>
            <p:nvPr/>
          </p:nvGrpSpPr>
          <p:grpSpPr>
            <a:xfrm>
              <a:off x="332936" y="3400812"/>
              <a:ext cx="365760" cy="369332"/>
              <a:chOff x="6245286" y="2376268"/>
              <a:chExt cx="365760" cy="369332"/>
            </a:xfrm>
          </p:grpSpPr>
          <p:sp>
            <p:nvSpPr>
              <p:cNvPr id="8" name="Oval 7"/>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5</a:t>
                </a:r>
                <a:endParaRPr lang="en-US" b="1" dirty="0">
                  <a:solidFill>
                    <a:schemeClr val="bg1"/>
                  </a:solidFill>
                </a:endParaRPr>
              </a:p>
            </p:txBody>
          </p:sp>
        </p:grpSp>
        <p:grpSp>
          <p:nvGrpSpPr>
            <p:cNvPr id="10" name="Group 9"/>
            <p:cNvGrpSpPr/>
            <p:nvPr/>
          </p:nvGrpSpPr>
          <p:grpSpPr>
            <a:xfrm>
              <a:off x="332936" y="4227292"/>
              <a:ext cx="365760" cy="369332"/>
              <a:chOff x="6245286" y="2376268"/>
              <a:chExt cx="365760" cy="369332"/>
            </a:xfrm>
          </p:grpSpPr>
          <p:sp>
            <p:nvSpPr>
              <p:cNvPr id="11" name="Oval 10"/>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6</a:t>
                </a:r>
                <a:endParaRPr lang="en-US" b="1" dirty="0">
                  <a:solidFill>
                    <a:schemeClr val="bg1"/>
                  </a:solidFill>
                </a:endParaRPr>
              </a:p>
            </p:txBody>
          </p:sp>
        </p:grpSp>
        <p:grpSp>
          <p:nvGrpSpPr>
            <p:cNvPr id="13" name="Group 12"/>
            <p:cNvGrpSpPr/>
            <p:nvPr/>
          </p:nvGrpSpPr>
          <p:grpSpPr>
            <a:xfrm>
              <a:off x="332936" y="5325740"/>
              <a:ext cx="365760" cy="369332"/>
              <a:chOff x="6245286" y="2376268"/>
              <a:chExt cx="365760" cy="369332"/>
            </a:xfrm>
          </p:grpSpPr>
          <p:sp>
            <p:nvSpPr>
              <p:cNvPr id="14" name="Oval 13"/>
              <p:cNvSpPr/>
              <p:nvPr/>
            </p:nvSpPr>
            <p:spPr>
              <a:xfrm>
                <a:off x="6245286" y="2376714"/>
                <a:ext cx="365760" cy="365760"/>
              </a:xfrm>
              <a:prstGeom prst="ellipse">
                <a:avLst/>
              </a:prstGeom>
              <a:solidFill>
                <a:schemeClr val="accent1">
                  <a:lumMod val="50000"/>
                </a:schemeClr>
              </a:solidFill>
              <a:ln>
                <a:noFill/>
              </a:ln>
              <a:effectLst>
                <a:outerShdw blurRad="76200" dist="12700" dir="2700000" sy="-23000" kx="-800400" algn="bl" rotWithShape="0">
                  <a:schemeClr val="tx1">
                    <a:alpha val="30000"/>
                  </a:schemeClr>
                </a:outerShdw>
              </a:effectLst>
              <a:scene3d>
                <a:camera prst="orthographicFront"/>
                <a:lightRig rig="threePt" dir="t"/>
              </a:scene3d>
              <a:sp3d prstMaterial="softEdge">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6285510" y="2376268"/>
                <a:ext cx="301686" cy="369332"/>
              </a:xfrm>
              <a:prstGeom prst="rect">
                <a:avLst/>
              </a:prstGeom>
              <a:noFill/>
              <a:ln>
                <a:noFill/>
              </a:ln>
            </p:spPr>
            <p:txBody>
              <a:bodyPr wrap="none" rtlCol="0">
                <a:spAutoFit/>
              </a:bodyPr>
              <a:lstStyle/>
              <a:p>
                <a:r>
                  <a:rPr lang="en-US" b="1" dirty="0" smtClean="0">
                    <a:solidFill>
                      <a:schemeClr val="bg1"/>
                    </a:solidFill>
                  </a:rPr>
                  <a:t>7</a:t>
                </a:r>
                <a:endParaRPr lang="en-US" b="1" dirty="0">
                  <a:solidFill>
                    <a:schemeClr val="bg1"/>
                  </a:solidFill>
                </a:endParaRPr>
              </a:p>
            </p:txBody>
          </p:sp>
        </p:grpSp>
      </p:grpSp>
      <p:cxnSp>
        <p:nvCxnSpPr>
          <p:cNvPr id="17" name="Straight Connector 16"/>
          <p:cNvCxnSpPr/>
          <p:nvPr/>
        </p:nvCxnSpPr>
        <p:spPr>
          <a:xfrm>
            <a:off x="255777" y="1016571"/>
            <a:ext cx="8735823" cy="0"/>
          </a:xfrm>
          <a:prstGeom prst="line">
            <a:avLst/>
          </a:prstGeom>
          <a:ln w="38100">
            <a:solidFill>
              <a:schemeClr val="tx1"/>
            </a:solidFill>
          </a:ln>
          <a:effectLst>
            <a:outerShdw blurRad="50800" dist="50800" dir="5400000" algn="ctr" rotWithShape="0">
              <a:schemeClr val="accent3">
                <a:lumMod val="75000"/>
              </a:schemeClr>
            </a:outerShdw>
          </a:effectLst>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228600" y="1165188"/>
            <a:ext cx="8894380" cy="379832"/>
            <a:chOff x="228600" y="914400"/>
            <a:chExt cx="8894380" cy="379832"/>
          </a:xfrm>
        </p:grpSpPr>
        <p:sp>
          <p:nvSpPr>
            <p:cNvPr id="19" name="Rectangle 18"/>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3" name="Rectangle 2"/>
          <p:cNvSpPr/>
          <p:nvPr/>
        </p:nvSpPr>
        <p:spPr>
          <a:xfrm>
            <a:off x="283780" y="1176868"/>
            <a:ext cx="8153400" cy="5355312"/>
          </a:xfrm>
          <a:prstGeom prst="rect">
            <a:avLst/>
          </a:prstGeom>
        </p:spPr>
        <p:txBody>
          <a:bodyPr wrap="square">
            <a:spAutoFit/>
          </a:bodyPr>
          <a:lstStyle/>
          <a:p>
            <a:r>
              <a:rPr lang="en-US" b="1" dirty="0"/>
              <a:t>Some techniques of Pre-Event Normal Crisis Pattern Change Recognition</a:t>
            </a:r>
          </a:p>
          <a:p>
            <a:endParaRPr lang="en-US" b="1" dirty="0" smtClean="0"/>
          </a:p>
          <a:p>
            <a:r>
              <a:rPr lang="en-US" b="1" dirty="0" smtClean="0"/>
              <a:t>       </a:t>
            </a:r>
            <a:r>
              <a:rPr lang="en-US" b="1" dirty="0"/>
              <a:t>Consider a Preference for Qualitative Insights to See Change </a:t>
            </a:r>
            <a:r>
              <a:rPr lang="en-US" b="1" dirty="0" smtClean="0"/>
              <a:t>Lacunae</a:t>
            </a:r>
          </a:p>
          <a:p>
            <a:r>
              <a:rPr lang="en-US" dirty="0" smtClean="0"/>
              <a:t>	Each model </a:t>
            </a:r>
            <a:r>
              <a:rPr lang="en-US" dirty="0"/>
              <a:t>and qualitative </a:t>
            </a:r>
            <a:r>
              <a:rPr lang="en-US" dirty="0" smtClean="0"/>
              <a:t>method </a:t>
            </a:r>
            <a:r>
              <a:rPr lang="en-US" dirty="0"/>
              <a:t>fail </a:t>
            </a:r>
            <a:r>
              <a:rPr lang="en-US" dirty="0" smtClean="0"/>
              <a:t>differently</a:t>
            </a:r>
          </a:p>
          <a:p>
            <a:pPr marL="800100" lvl="1" indent="-342900">
              <a:buFont typeface="Arial" pitchFamily="34" charset="0"/>
              <a:buChar char="•"/>
            </a:pPr>
            <a:r>
              <a:rPr lang="en-US" dirty="0" smtClean="0"/>
              <a:t>Qualitative perception on new farm activities - </a:t>
            </a:r>
            <a:r>
              <a:rPr lang="en-US" dirty="0" err="1" smtClean="0"/>
              <a:t>Taleb’s</a:t>
            </a:r>
            <a:r>
              <a:rPr lang="en-US" dirty="0" smtClean="0"/>
              <a:t> turkey farm example</a:t>
            </a:r>
          </a:p>
          <a:p>
            <a:pPr marL="800100" lvl="1" indent="-342900">
              <a:buFont typeface="Arial" pitchFamily="34" charset="0"/>
              <a:buChar char="•"/>
            </a:pPr>
            <a:r>
              <a:rPr lang="en-US" dirty="0" smtClean="0"/>
              <a:t>“the cases of people taking justice into their hands are becoming more and more common”. – outbreak of Civil War</a:t>
            </a:r>
          </a:p>
          <a:p>
            <a:endParaRPr lang="en-US" dirty="0"/>
          </a:p>
          <a:p>
            <a:r>
              <a:rPr lang="en-US" b="1" dirty="0"/>
              <a:t> </a:t>
            </a:r>
            <a:r>
              <a:rPr lang="en-US" b="1" dirty="0" smtClean="0"/>
              <a:t>       Focus </a:t>
            </a:r>
            <a:r>
              <a:rPr lang="en-US" b="1" dirty="0"/>
              <a:t>on Seeing Undergirding Socio-Psychological and Style Changes</a:t>
            </a:r>
            <a:endParaRPr lang="en-US" b="1" dirty="0" smtClean="0"/>
          </a:p>
          <a:p>
            <a:pPr marL="800100" lvl="1" indent="-342900">
              <a:buFont typeface="Arial" pitchFamily="34" charset="0"/>
              <a:buChar char="•"/>
            </a:pPr>
            <a:r>
              <a:rPr lang="en-US" dirty="0" smtClean="0"/>
              <a:t>When foundational psychologies, rules and ways change, system change</a:t>
            </a:r>
          </a:p>
          <a:p>
            <a:pPr marL="342900" indent="-342900">
              <a:buFont typeface="Arial" pitchFamily="34" charset="0"/>
              <a:buChar char="•"/>
            </a:pPr>
            <a:endParaRPr lang="en-US" dirty="0"/>
          </a:p>
          <a:p>
            <a:r>
              <a:rPr lang="en-US" b="1" dirty="0" smtClean="0"/>
              <a:t>        Use </a:t>
            </a:r>
            <a:r>
              <a:rPr lang="en-US" b="1" dirty="0"/>
              <a:t>an Understanding of How Things and Processes are Embedded</a:t>
            </a:r>
            <a:endParaRPr lang="en-US" b="1" dirty="0" smtClean="0"/>
          </a:p>
          <a:p>
            <a:pPr marL="800100" lvl="1" indent="-342900">
              <a:buFont typeface="Arial" pitchFamily="34" charset="0"/>
              <a:buChar char="•"/>
            </a:pPr>
            <a:r>
              <a:rPr lang="en-US" dirty="0" smtClean="0"/>
              <a:t>Learn </a:t>
            </a:r>
            <a:r>
              <a:rPr lang="en-US" dirty="0"/>
              <a:t>the embedded architectures and ways of systems or topics of interest, and how that limits or favors options and </a:t>
            </a:r>
            <a:r>
              <a:rPr lang="en-US" dirty="0" smtClean="0"/>
              <a:t>possibilities</a:t>
            </a:r>
          </a:p>
          <a:p>
            <a:pPr marL="342900" indent="-342900">
              <a:buFont typeface="Arial" pitchFamily="34" charset="0"/>
              <a:buChar char="•"/>
            </a:pPr>
            <a:endParaRPr lang="en-US" dirty="0"/>
          </a:p>
          <a:p>
            <a:r>
              <a:rPr lang="en-US" b="1" dirty="0"/>
              <a:t> </a:t>
            </a:r>
            <a:r>
              <a:rPr lang="en-US" b="1" dirty="0" smtClean="0"/>
              <a:t>       Learn </a:t>
            </a:r>
            <a:r>
              <a:rPr lang="en-US" b="1" dirty="0"/>
              <a:t>to Understand How Things and Processes are </a:t>
            </a:r>
            <a:r>
              <a:rPr lang="en-US" b="1" dirty="0" smtClean="0"/>
              <a:t>Entangled</a:t>
            </a:r>
          </a:p>
          <a:p>
            <a:pPr marL="742950" lvl="1" indent="-285750">
              <a:buFont typeface="Arial" pitchFamily="34" charset="0"/>
              <a:buChar char="•"/>
            </a:pPr>
            <a:r>
              <a:rPr lang="en-US" dirty="0"/>
              <a:t>Cultures, societies, families, individuals, firms, organizations, and so forth are entangled systems: they always carry their legacy </a:t>
            </a:r>
            <a:r>
              <a:rPr lang="en-US" dirty="0" smtClean="0"/>
              <a:t>forward</a:t>
            </a:r>
          </a:p>
          <a:p>
            <a:pPr marL="285750" indent="-285750">
              <a:buFont typeface="Arial" pitchFamily="34" charset="0"/>
              <a:buChar char="•"/>
            </a:pPr>
            <a:endParaRPr lang="en-US" b="1" dirty="0"/>
          </a:p>
        </p:txBody>
      </p:sp>
      <p:sp>
        <p:nvSpPr>
          <p:cNvPr id="21" name="TextBox 20"/>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spTree>
    <p:extLst>
      <p:ext uri="{BB962C8B-B14F-4D97-AF65-F5344CB8AC3E}">
        <p14:creationId xmlns:p14="http://schemas.microsoft.com/office/powerpoint/2010/main" val="7377054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228600" y="1025406"/>
            <a:ext cx="8735823" cy="0"/>
          </a:xfrm>
          <a:prstGeom prst="line">
            <a:avLst/>
          </a:prstGeom>
          <a:ln w="38100">
            <a:solidFill>
              <a:schemeClr val="tx1"/>
            </a:solidFill>
          </a:ln>
          <a:effectLst>
            <a:outerShdw blurRad="50800" dist="50800" dir="5400000" algn="ctr" rotWithShape="0">
              <a:schemeClr val="tx2"/>
            </a:outerShdw>
          </a:effectLst>
        </p:spPr>
        <p:style>
          <a:lnRef idx="1">
            <a:schemeClr val="accent1"/>
          </a:lnRef>
          <a:fillRef idx="0">
            <a:schemeClr val="accent1"/>
          </a:fillRef>
          <a:effectRef idx="0">
            <a:schemeClr val="accent1"/>
          </a:effectRef>
          <a:fontRef idx="minor">
            <a:schemeClr val="tx1"/>
          </a:fontRef>
        </p:style>
      </p:cxnSp>
      <p:grpSp>
        <p:nvGrpSpPr>
          <p:cNvPr id="4" name="Group 8"/>
          <p:cNvGrpSpPr/>
          <p:nvPr/>
        </p:nvGrpSpPr>
        <p:grpSpPr>
          <a:xfrm>
            <a:off x="228600" y="1238407"/>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1382430" cy="369332"/>
            </a:xfrm>
            <a:prstGeom prst="rect">
              <a:avLst/>
            </a:prstGeom>
            <a:noFill/>
          </p:spPr>
          <p:txBody>
            <a:bodyPr wrap="none" rtlCol="0">
              <a:spAutoFit/>
            </a:bodyPr>
            <a:lstStyle/>
            <a:p>
              <a:r>
                <a:rPr lang="en-US" b="1" dirty="0" smtClean="0"/>
                <a:t>Key Excerpts</a:t>
              </a:r>
              <a:endParaRPr lang="en-US" b="1" dirty="0"/>
            </a:p>
          </p:txBody>
        </p:sp>
      </p:grpSp>
      <p:sp>
        <p:nvSpPr>
          <p:cNvPr id="2" name="Rectangle 1"/>
          <p:cNvSpPr/>
          <p:nvPr/>
        </p:nvSpPr>
        <p:spPr>
          <a:xfrm>
            <a:off x="431183" y="1812032"/>
            <a:ext cx="8131792" cy="4360168"/>
          </a:xfrm>
          <a:prstGeom prst="rect">
            <a:avLst/>
          </a:prstGeom>
        </p:spPr>
        <p:txBody>
          <a:bodyPr wrap="square">
            <a:spAutoFit/>
          </a:bodyPr>
          <a:lstStyle/>
          <a:p>
            <a:pPr marL="285750" lvl="0" indent="-285750">
              <a:spcAft>
                <a:spcPts val="800"/>
              </a:spcAft>
              <a:buClr>
                <a:schemeClr val="accent6">
                  <a:lumMod val="75000"/>
                </a:schemeClr>
              </a:buClr>
            </a:pPr>
            <a:r>
              <a:rPr lang="en-US" sz="1600" dirty="0"/>
              <a:t>“Willingness to nonconform is critical to LSLIRE recognition. …”</a:t>
            </a:r>
          </a:p>
          <a:p>
            <a:pPr marL="285750" lvl="0" indent="-285750">
              <a:spcAft>
                <a:spcPts val="800"/>
              </a:spcAft>
              <a:buClr>
                <a:schemeClr val="accent6">
                  <a:lumMod val="75000"/>
                </a:schemeClr>
              </a:buClr>
            </a:pPr>
            <a:r>
              <a:rPr lang="en-US" sz="1600" dirty="0"/>
              <a:t>“The proper process … is an investigative frame of mind, rather than being merely analytical.”</a:t>
            </a:r>
          </a:p>
          <a:p>
            <a:pPr marL="285750" lvl="0" indent="-285750">
              <a:spcAft>
                <a:spcPts val="800"/>
              </a:spcAft>
              <a:buClr>
                <a:schemeClr val="accent6">
                  <a:lumMod val="75000"/>
                </a:schemeClr>
              </a:buClr>
            </a:pPr>
            <a:r>
              <a:rPr lang="en-US" sz="1600" dirty="0"/>
              <a:t>“Members of a herd follow the things in front of them.”</a:t>
            </a:r>
          </a:p>
          <a:p>
            <a:pPr marL="285750" lvl="0" indent="-285750">
              <a:spcAft>
                <a:spcPts val="800"/>
              </a:spcAft>
              <a:buClr>
                <a:schemeClr val="accent6">
                  <a:lumMod val="75000"/>
                </a:schemeClr>
              </a:buClr>
            </a:pPr>
            <a:r>
              <a:rPr lang="en-US" sz="1600" dirty="0"/>
              <a:t>“… producing just another batch of experts who are ignored or punished is not a useful outcome of this discussion.”</a:t>
            </a:r>
          </a:p>
          <a:p>
            <a:pPr marL="285750" lvl="0" indent="-285750">
              <a:spcAft>
                <a:spcPts val="800"/>
              </a:spcAft>
              <a:buClr>
                <a:schemeClr val="accent6">
                  <a:lumMod val="75000"/>
                </a:schemeClr>
              </a:buClr>
            </a:pPr>
            <a:r>
              <a:rPr lang="en-US" sz="1600" dirty="0"/>
              <a:t>“One problem with facts is that there are too many of them … their usefulness varies temporally.”</a:t>
            </a:r>
          </a:p>
          <a:p>
            <a:pPr marL="285750" lvl="0" indent="-285750">
              <a:spcAft>
                <a:spcPts val="800"/>
              </a:spcAft>
              <a:buClr>
                <a:schemeClr val="accent6">
                  <a:lumMod val="75000"/>
                </a:schemeClr>
              </a:buClr>
            </a:pPr>
            <a:r>
              <a:rPr lang="en-US" sz="1600" dirty="0"/>
              <a:t>“Trusting an individual fact is a dangerous thing since some self-interested person created it … whereas patterns accumulate from multiple sources and are thus far harder to ‘cook.’”</a:t>
            </a:r>
          </a:p>
          <a:p>
            <a:pPr marL="285750" lvl="0" indent="-285750">
              <a:spcAft>
                <a:spcPts val="800"/>
              </a:spcAft>
              <a:buClr>
                <a:schemeClr val="accent6">
                  <a:lumMod val="75000"/>
                </a:schemeClr>
              </a:buClr>
            </a:pPr>
            <a:r>
              <a:rPr lang="en-US" sz="1600" dirty="0"/>
              <a:t>The best of Wall Street “integrated psychology and other human factors with many technical ones to win.”</a:t>
            </a:r>
          </a:p>
          <a:p>
            <a:pPr marL="285750" lvl="0" indent="-285750">
              <a:spcAft>
                <a:spcPts val="800"/>
              </a:spcAft>
              <a:buClr>
                <a:schemeClr val="accent6">
                  <a:lumMod val="75000"/>
                </a:schemeClr>
              </a:buClr>
            </a:pPr>
            <a:r>
              <a:rPr lang="en-US" sz="1600" dirty="0"/>
              <a:t>“… use a multiple-methods approach to provide early warning of system change.”</a:t>
            </a:r>
          </a:p>
          <a:p>
            <a:pPr marL="285750" lvl="0" indent="-285750">
              <a:spcAft>
                <a:spcPts val="800"/>
              </a:spcAft>
              <a:buClr>
                <a:schemeClr val="accent6">
                  <a:lumMod val="75000"/>
                </a:schemeClr>
              </a:buClr>
            </a:pPr>
            <a:r>
              <a:rPr lang="en-US" sz="1600" dirty="0"/>
              <a:t>“All methods bear weaknesses, biases and errors, but different methods bear different weaknesses, biases and errors.”</a:t>
            </a:r>
          </a:p>
        </p:txBody>
      </p:sp>
      <p:grpSp>
        <p:nvGrpSpPr>
          <p:cNvPr id="5" name="Group 32"/>
          <p:cNvGrpSpPr/>
          <p:nvPr/>
        </p:nvGrpSpPr>
        <p:grpSpPr>
          <a:xfrm>
            <a:off x="304800" y="1874584"/>
            <a:ext cx="180975" cy="3964537"/>
            <a:chOff x="504825" y="1801504"/>
            <a:chExt cx="180975" cy="3964537"/>
          </a:xfrm>
        </p:grpSpPr>
        <p:pic>
          <p:nvPicPr>
            <p:cNvPr id="24" name="Picture 2"/>
            <p:cNvPicPr>
              <a:picLocks noChangeAspect="1" noChangeArrowheads="1"/>
            </p:cNvPicPr>
            <p:nvPr/>
          </p:nvPicPr>
          <p:blipFill>
            <a:blip r:embed="rId2" cstate="print"/>
            <a:srcRect/>
            <a:stretch>
              <a:fillRect/>
            </a:stretch>
          </p:blipFill>
          <p:spPr bwMode="auto">
            <a:xfrm>
              <a:off x="504825" y="1801504"/>
              <a:ext cx="180975" cy="200025"/>
            </a:xfrm>
            <a:prstGeom prst="rect">
              <a:avLst/>
            </a:prstGeom>
            <a:noFill/>
            <a:ln w="9525">
              <a:noFill/>
              <a:miter lim="800000"/>
              <a:headEnd/>
              <a:tailEnd/>
            </a:ln>
          </p:spPr>
        </p:pic>
        <p:pic>
          <p:nvPicPr>
            <p:cNvPr id="25" name="Picture 2"/>
            <p:cNvPicPr>
              <a:picLocks noChangeAspect="1" noChangeArrowheads="1"/>
            </p:cNvPicPr>
            <p:nvPr/>
          </p:nvPicPr>
          <p:blipFill>
            <a:blip r:embed="rId2" cstate="print"/>
            <a:srcRect/>
            <a:stretch>
              <a:fillRect/>
            </a:stretch>
          </p:blipFill>
          <p:spPr bwMode="auto">
            <a:xfrm>
              <a:off x="504825" y="2139288"/>
              <a:ext cx="180975" cy="200025"/>
            </a:xfrm>
            <a:prstGeom prst="rect">
              <a:avLst/>
            </a:prstGeom>
            <a:noFill/>
            <a:ln w="9525">
              <a:noFill/>
              <a:miter lim="800000"/>
              <a:headEnd/>
              <a:tailEnd/>
            </a:ln>
          </p:spPr>
        </p:pic>
        <p:pic>
          <p:nvPicPr>
            <p:cNvPr id="26" name="Picture 2"/>
            <p:cNvPicPr>
              <a:picLocks noChangeAspect="1" noChangeArrowheads="1"/>
            </p:cNvPicPr>
            <p:nvPr/>
          </p:nvPicPr>
          <p:blipFill>
            <a:blip r:embed="rId2" cstate="print"/>
            <a:srcRect/>
            <a:stretch>
              <a:fillRect/>
            </a:stretch>
          </p:blipFill>
          <p:spPr bwMode="auto">
            <a:xfrm>
              <a:off x="504825" y="2479344"/>
              <a:ext cx="180975" cy="200025"/>
            </a:xfrm>
            <a:prstGeom prst="rect">
              <a:avLst/>
            </a:prstGeom>
            <a:noFill/>
            <a:ln w="9525">
              <a:noFill/>
              <a:miter lim="800000"/>
              <a:headEnd/>
              <a:tailEnd/>
            </a:ln>
          </p:spPr>
        </p:pic>
        <p:pic>
          <p:nvPicPr>
            <p:cNvPr id="27" name="Picture 2"/>
            <p:cNvPicPr>
              <a:picLocks noChangeAspect="1" noChangeArrowheads="1"/>
            </p:cNvPicPr>
            <p:nvPr/>
          </p:nvPicPr>
          <p:blipFill>
            <a:blip r:embed="rId2" cstate="print"/>
            <a:srcRect/>
            <a:stretch>
              <a:fillRect/>
            </a:stretch>
          </p:blipFill>
          <p:spPr bwMode="auto">
            <a:xfrm>
              <a:off x="504825" y="2879680"/>
              <a:ext cx="180975" cy="200025"/>
            </a:xfrm>
            <a:prstGeom prst="rect">
              <a:avLst/>
            </a:prstGeom>
            <a:noFill/>
            <a:ln w="9525">
              <a:noFill/>
              <a:miter lim="800000"/>
              <a:headEnd/>
              <a:tailEnd/>
            </a:ln>
          </p:spPr>
        </p:pic>
        <p:pic>
          <p:nvPicPr>
            <p:cNvPr id="28" name="Picture 2"/>
            <p:cNvPicPr>
              <a:picLocks noChangeAspect="1" noChangeArrowheads="1"/>
            </p:cNvPicPr>
            <p:nvPr/>
          </p:nvPicPr>
          <p:blipFill>
            <a:blip r:embed="rId2" cstate="print"/>
            <a:srcRect/>
            <a:stretch>
              <a:fillRect/>
            </a:stretch>
          </p:blipFill>
          <p:spPr bwMode="auto">
            <a:xfrm>
              <a:off x="504825" y="3436960"/>
              <a:ext cx="180975" cy="200025"/>
            </a:xfrm>
            <a:prstGeom prst="rect">
              <a:avLst/>
            </a:prstGeom>
            <a:noFill/>
            <a:ln w="9525">
              <a:noFill/>
              <a:miter lim="800000"/>
              <a:headEnd/>
              <a:tailEnd/>
            </a:ln>
          </p:spPr>
        </p:pic>
        <p:pic>
          <p:nvPicPr>
            <p:cNvPr id="29" name="Picture 2"/>
            <p:cNvPicPr>
              <a:picLocks noChangeAspect="1" noChangeArrowheads="1"/>
            </p:cNvPicPr>
            <p:nvPr/>
          </p:nvPicPr>
          <p:blipFill>
            <a:blip r:embed="rId2" cstate="print"/>
            <a:srcRect/>
            <a:stretch>
              <a:fillRect/>
            </a:stretch>
          </p:blipFill>
          <p:spPr bwMode="auto">
            <a:xfrm>
              <a:off x="504825" y="4012583"/>
              <a:ext cx="180975" cy="200025"/>
            </a:xfrm>
            <a:prstGeom prst="rect">
              <a:avLst/>
            </a:prstGeom>
            <a:noFill/>
            <a:ln w="9525">
              <a:noFill/>
              <a:miter lim="800000"/>
              <a:headEnd/>
              <a:tailEnd/>
            </a:ln>
          </p:spPr>
        </p:pic>
        <p:pic>
          <p:nvPicPr>
            <p:cNvPr id="30" name="Picture 2"/>
            <p:cNvPicPr>
              <a:picLocks noChangeAspect="1" noChangeArrowheads="1"/>
            </p:cNvPicPr>
            <p:nvPr/>
          </p:nvPicPr>
          <p:blipFill>
            <a:blip r:embed="rId2" cstate="print"/>
            <a:srcRect/>
            <a:stretch>
              <a:fillRect/>
            </a:stretch>
          </p:blipFill>
          <p:spPr bwMode="auto">
            <a:xfrm>
              <a:off x="504825" y="4614223"/>
              <a:ext cx="180975" cy="200025"/>
            </a:xfrm>
            <a:prstGeom prst="rect">
              <a:avLst/>
            </a:prstGeom>
            <a:noFill/>
            <a:ln w="9525">
              <a:noFill/>
              <a:miter lim="800000"/>
              <a:headEnd/>
              <a:tailEnd/>
            </a:ln>
          </p:spPr>
        </p:pic>
        <p:pic>
          <p:nvPicPr>
            <p:cNvPr id="31" name="Picture 2"/>
            <p:cNvPicPr>
              <a:picLocks noChangeAspect="1" noChangeArrowheads="1"/>
            </p:cNvPicPr>
            <p:nvPr/>
          </p:nvPicPr>
          <p:blipFill>
            <a:blip r:embed="rId2" cstate="print"/>
            <a:srcRect/>
            <a:stretch>
              <a:fillRect/>
            </a:stretch>
          </p:blipFill>
          <p:spPr bwMode="auto">
            <a:xfrm>
              <a:off x="504825" y="5210175"/>
              <a:ext cx="180975" cy="200025"/>
            </a:xfrm>
            <a:prstGeom prst="rect">
              <a:avLst/>
            </a:prstGeom>
            <a:noFill/>
            <a:ln w="9525">
              <a:noFill/>
              <a:miter lim="800000"/>
              <a:headEnd/>
              <a:tailEnd/>
            </a:ln>
          </p:spPr>
        </p:pic>
        <p:pic>
          <p:nvPicPr>
            <p:cNvPr id="32" name="Picture 2"/>
            <p:cNvPicPr>
              <a:picLocks noChangeAspect="1" noChangeArrowheads="1"/>
            </p:cNvPicPr>
            <p:nvPr/>
          </p:nvPicPr>
          <p:blipFill>
            <a:blip r:embed="rId2" cstate="print"/>
            <a:srcRect/>
            <a:stretch>
              <a:fillRect/>
            </a:stretch>
          </p:blipFill>
          <p:spPr bwMode="auto">
            <a:xfrm>
              <a:off x="504825" y="5566016"/>
              <a:ext cx="180975" cy="200025"/>
            </a:xfrm>
            <a:prstGeom prst="rect">
              <a:avLst/>
            </a:prstGeom>
            <a:noFill/>
            <a:ln w="9525">
              <a:noFill/>
              <a:miter lim="800000"/>
              <a:headEnd/>
              <a:tailEnd/>
            </a:ln>
          </p:spPr>
        </p:pic>
      </p:grpSp>
      <p:sp>
        <p:nvSpPr>
          <p:cNvPr id="18" name="TextBox 17"/>
          <p:cNvSpPr txBox="1"/>
          <p:nvPr/>
        </p:nvSpPr>
        <p:spPr>
          <a:xfrm>
            <a:off x="271347" y="304800"/>
            <a:ext cx="8440853" cy="707886"/>
          </a:xfrm>
          <a:prstGeom prst="rect">
            <a:avLst/>
          </a:prstGeom>
          <a:noFill/>
        </p:spPr>
        <p:txBody>
          <a:bodyPr wrap="square" rtlCol="0">
            <a:spAutoFit/>
          </a:bodyPr>
          <a:lstStyle/>
          <a:p>
            <a:r>
              <a:rPr lang="en-US" sz="2000" b="1" dirty="0" smtClean="0">
                <a:latin typeface="Arial Black" pitchFamily="34" charset="0"/>
              </a:rPr>
              <a:t>Section 3 : </a:t>
            </a:r>
            <a:r>
              <a:rPr lang="en-US" sz="2000" b="1" dirty="0">
                <a:latin typeface="Arial Black" pitchFamily="34" charset="0"/>
              </a:rPr>
              <a:t>Moving Toward Solutions that Better Forecast Large Scale, Large Impact, Rare </a:t>
            </a:r>
            <a:r>
              <a:rPr lang="en-US" sz="2000" b="1" dirty="0" smtClean="0">
                <a:latin typeface="Arial Black" pitchFamily="34" charset="0"/>
              </a:rPr>
              <a:t>Events</a:t>
            </a:r>
          </a:p>
        </p:txBody>
      </p:sp>
    </p:spTree>
    <p:extLst>
      <p:ext uri="{BB962C8B-B14F-4D97-AF65-F5344CB8AC3E}">
        <p14:creationId xmlns:p14="http://schemas.microsoft.com/office/powerpoint/2010/main" val="34614698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348764" y="1853722"/>
            <a:ext cx="342483" cy="2393796"/>
            <a:chOff x="299673" y="1797204"/>
            <a:chExt cx="342483" cy="2393796"/>
          </a:xfrm>
        </p:grpSpPr>
        <p:grpSp>
          <p:nvGrpSpPr>
            <p:cNvPr id="13" name="Group 12"/>
            <p:cNvGrpSpPr/>
            <p:nvPr/>
          </p:nvGrpSpPr>
          <p:grpSpPr>
            <a:xfrm>
              <a:off x="299673" y="1797204"/>
              <a:ext cx="337356" cy="342901"/>
              <a:chOff x="3581400" y="1028700"/>
              <a:chExt cx="565956" cy="571502"/>
            </a:xfrm>
          </p:grpSpPr>
          <p:sp>
            <p:nvSpPr>
              <p:cNvPr id="7" name="Teardrop 6"/>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ardrop 9"/>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ardrop 10"/>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ardrop 11"/>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p:nvGrpSpPr>
          <p:grpSpPr>
            <a:xfrm>
              <a:off x="304800" y="2203295"/>
              <a:ext cx="337356" cy="342901"/>
              <a:chOff x="3581400" y="1028700"/>
              <a:chExt cx="565956" cy="571502"/>
            </a:xfrm>
          </p:grpSpPr>
          <p:sp>
            <p:nvSpPr>
              <p:cNvPr id="15" name="Teardrop 1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ardrop 1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ardrop 1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ardrop 1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p:cNvGrpSpPr/>
            <p:nvPr/>
          </p:nvGrpSpPr>
          <p:grpSpPr>
            <a:xfrm>
              <a:off x="304800" y="3043352"/>
              <a:ext cx="337356" cy="342901"/>
              <a:chOff x="3581400" y="1028700"/>
              <a:chExt cx="565956" cy="571502"/>
            </a:xfrm>
          </p:grpSpPr>
          <p:sp>
            <p:nvSpPr>
              <p:cNvPr id="20" name="Teardrop 19"/>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ardrop 20"/>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ardrop 21"/>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ardrop 22"/>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p:cNvGrpSpPr/>
            <p:nvPr/>
          </p:nvGrpSpPr>
          <p:grpSpPr>
            <a:xfrm>
              <a:off x="304800" y="3848099"/>
              <a:ext cx="337356" cy="342901"/>
              <a:chOff x="3581400" y="1028700"/>
              <a:chExt cx="565956" cy="571502"/>
            </a:xfrm>
          </p:grpSpPr>
          <p:sp>
            <p:nvSpPr>
              <p:cNvPr id="25" name="Teardrop 24"/>
              <p:cNvSpPr/>
              <p:nvPr/>
            </p:nvSpPr>
            <p:spPr>
              <a:xfrm>
                <a:off x="3581400" y="1371601"/>
                <a:ext cx="228600" cy="137160"/>
              </a:xfrm>
              <a:prstGeom prst="teardrop">
                <a:avLst>
                  <a:gd name="adj" fmla="val 151219"/>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ardrop 25"/>
              <p:cNvSpPr/>
              <p:nvPr/>
            </p:nvSpPr>
            <p:spPr>
              <a:xfrm rot="5400000">
                <a:off x="3627120" y="1074420"/>
                <a:ext cx="228600" cy="137160"/>
              </a:xfrm>
              <a:prstGeom prst="teardrop">
                <a:avLst>
                  <a:gd name="adj" fmla="val 151219"/>
                </a:avLst>
              </a:prstGeom>
              <a:solidFill>
                <a:srgbClr val="CC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ardrop 26"/>
              <p:cNvSpPr/>
              <p:nvPr/>
            </p:nvSpPr>
            <p:spPr>
              <a:xfrm rot="10800000">
                <a:off x="3918756" y="1120140"/>
                <a:ext cx="228600" cy="137160"/>
              </a:xfrm>
              <a:prstGeom prst="teardrop">
                <a:avLst>
                  <a:gd name="adj" fmla="val 1512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ardrop 27"/>
              <p:cNvSpPr/>
              <p:nvPr/>
            </p:nvSpPr>
            <p:spPr>
              <a:xfrm rot="16200000">
                <a:off x="3873036" y="1417322"/>
                <a:ext cx="228600" cy="137160"/>
              </a:xfrm>
              <a:prstGeom prst="teardrop">
                <a:avLst>
                  <a:gd name="adj" fmla="val 15121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Rectangle 1"/>
          <p:cNvSpPr/>
          <p:nvPr/>
        </p:nvSpPr>
        <p:spPr>
          <a:xfrm>
            <a:off x="381321" y="1474381"/>
            <a:ext cx="7772079" cy="3554819"/>
          </a:xfrm>
          <a:prstGeom prst="rect">
            <a:avLst/>
          </a:prstGeom>
        </p:spPr>
        <p:txBody>
          <a:bodyPr wrap="square">
            <a:spAutoFit/>
          </a:bodyPr>
          <a:lstStyle/>
          <a:p>
            <a:endParaRPr lang="en-US" dirty="0"/>
          </a:p>
          <a:p>
            <a:pPr marL="285750" lvl="0" indent="-285750">
              <a:lnSpc>
                <a:spcPct val="150000"/>
              </a:lnSpc>
              <a:buClr>
                <a:schemeClr val="bg1">
                  <a:lumMod val="85000"/>
                </a:schemeClr>
              </a:buClr>
              <a:buFont typeface="Arial" pitchFamily="34" charset="0"/>
              <a:buChar char="•"/>
            </a:pPr>
            <a:r>
              <a:rPr lang="en-US" dirty="0"/>
              <a:t>Learn </a:t>
            </a:r>
            <a:r>
              <a:rPr lang="en-US" dirty="0" smtClean="0"/>
              <a:t>some techniques for better recognizing LSLIRE emergence.</a:t>
            </a:r>
            <a:endParaRPr lang="en-US" dirty="0"/>
          </a:p>
          <a:p>
            <a:pPr marL="285750" lvl="0" indent="-285750">
              <a:lnSpc>
                <a:spcPct val="150000"/>
              </a:lnSpc>
              <a:buClr>
                <a:schemeClr val="bg1">
                  <a:lumMod val="85000"/>
                </a:schemeClr>
              </a:buClr>
              <a:buFont typeface="Arial" pitchFamily="34" charset="0"/>
              <a:buChar char="•"/>
            </a:pPr>
            <a:r>
              <a:rPr lang="en-US" dirty="0" smtClean="0"/>
              <a:t>Learn some ways to personally gain comparative advantage from the fact that most analysts will fail to recognize an emerging LSLIRE.</a:t>
            </a:r>
            <a:endParaRPr lang="en-US" dirty="0"/>
          </a:p>
          <a:p>
            <a:pPr marL="285750" lvl="0" indent="-285750">
              <a:lnSpc>
                <a:spcPct val="150000"/>
              </a:lnSpc>
              <a:buClr>
                <a:schemeClr val="bg1">
                  <a:lumMod val="85000"/>
                </a:schemeClr>
              </a:buClr>
              <a:buFont typeface="Arial" pitchFamily="34" charset="0"/>
              <a:buChar char="•"/>
            </a:pPr>
            <a:r>
              <a:rPr lang="en-US" dirty="0" smtClean="0"/>
              <a:t>Learn why pattern-based intelligence assessment is easier than information-based intelligence assessment, especially in more complex systems.</a:t>
            </a:r>
            <a:endParaRPr lang="en-US" dirty="0"/>
          </a:p>
          <a:p>
            <a:pPr marL="285750" lvl="0" indent="-285750">
              <a:lnSpc>
                <a:spcPct val="150000"/>
              </a:lnSpc>
              <a:buClr>
                <a:schemeClr val="bg1">
                  <a:lumMod val="85000"/>
                </a:schemeClr>
              </a:buClr>
              <a:buFont typeface="Arial" pitchFamily="34" charset="0"/>
              <a:buChar char="•"/>
            </a:pPr>
            <a:r>
              <a:rPr lang="en-US" dirty="0" smtClean="0"/>
              <a:t>Learn the value of intellectual conversation, especially as applied to proposed change agendas.</a:t>
            </a:r>
            <a:endParaRPr lang="en-US" dirty="0"/>
          </a:p>
          <a:p>
            <a:endParaRPr lang="en-US" dirty="0"/>
          </a:p>
        </p:txBody>
      </p:sp>
      <p:grpSp>
        <p:nvGrpSpPr>
          <p:cNvPr id="9" name="Group 8"/>
          <p:cNvGrpSpPr/>
          <p:nvPr/>
        </p:nvGrpSpPr>
        <p:grpSpPr>
          <a:xfrm>
            <a:off x="228600" y="1174004"/>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2058064" cy="369332"/>
            </a:xfrm>
            <a:prstGeom prst="rect">
              <a:avLst/>
            </a:prstGeom>
            <a:noFill/>
          </p:spPr>
          <p:txBody>
            <a:bodyPr wrap="none" rtlCol="0">
              <a:spAutoFit/>
            </a:bodyPr>
            <a:lstStyle/>
            <a:p>
              <a:r>
                <a:rPr lang="en-US" b="1" dirty="0"/>
                <a:t>Learning </a:t>
              </a:r>
              <a:r>
                <a:rPr lang="en-US" b="1" dirty="0" smtClean="0"/>
                <a:t>Objectives</a:t>
              </a:r>
              <a:endParaRPr lang="en-US" b="1" dirty="0"/>
            </a:p>
          </p:txBody>
        </p:sp>
      </p:grpSp>
      <p:sp>
        <p:nvSpPr>
          <p:cNvPr id="29" name="TextBox 28"/>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30" name="Straight Connector 29"/>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50507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157" y="1371600"/>
            <a:ext cx="7772079" cy="646331"/>
          </a:xfrm>
          <a:prstGeom prst="rect">
            <a:avLst/>
          </a:prstGeom>
        </p:spPr>
        <p:txBody>
          <a:bodyPr wrap="square">
            <a:spAutoFit/>
          </a:bodyPr>
          <a:lstStyle/>
          <a:p>
            <a:endParaRPr lang="en-US" dirty="0"/>
          </a:p>
          <a:p>
            <a:endParaRPr lang="en-US" dirty="0"/>
          </a:p>
        </p:txBody>
      </p:sp>
      <p:sp>
        <p:nvSpPr>
          <p:cNvPr id="4" name="Rectangle 3"/>
          <p:cNvSpPr/>
          <p:nvPr/>
        </p:nvSpPr>
        <p:spPr>
          <a:xfrm>
            <a:off x="228600" y="1731034"/>
            <a:ext cx="8126104" cy="4231928"/>
          </a:xfrm>
          <a:prstGeom prst="rect">
            <a:avLst/>
          </a:prstGeom>
        </p:spPr>
        <p:txBody>
          <a:bodyPr wrap="square">
            <a:spAutoFit/>
          </a:bodyPr>
          <a:lstStyle/>
          <a:p>
            <a:pPr marL="285750" lvl="0" indent="-285750">
              <a:spcAft>
                <a:spcPts val="600"/>
              </a:spcAft>
              <a:buClr>
                <a:schemeClr val="accent3">
                  <a:lumMod val="75000"/>
                </a:schemeClr>
              </a:buClr>
              <a:buFont typeface="Wingdings" pitchFamily="2" charset="2"/>
              <a:buChar char="§"/>
            </a:pPr>
            <a:r>
              <a:rPr lang="en-US" dirty="0"/>
              <a:t>Mainstream analysts' failure dynamics teach you how to time the emergence of a LSLIRE.</a:t>
            </a:r>
          </a:p>
          <a:p>
            <a:pPr marL="285750" lvl="0" indent="-285750">
              <a:spcAft>
                <a:spcPts val="600"/>
              </a:spcAft>
              <a:buClr>
                <a:schemeClr val="accent3">
                  <a:lumMod val="75000"/>
                </a:schemeClr>
              </a:buClr>
              <a:buFont typeface="Wingdings" pitchFamily="2" charset="2"/>
              <a:buChar char="§"/>
            </a:pPr>
            <a:r>
              <a:rPr lang="en-US" dirty="0"/>
              <a:t>Ideas, goals and the constrained ways of normally achieving them are as important to understand as facts and figures.</a:t>
            </a:r>
          </a:p>
          <a:p>
            <a:pPr marL="285750" lvl="0" indent="-285750">
              <a:spcAft>
                <a:spcPts val="600"/>
              </a:spcAft>
              <a:buClr>
                <a:schemeClr val="accent3">
                  <a:lumMod val="75000"/>
                </a:schemeClr>
              </a:buClr>
              <a:buFont typeface="Wingdings" pitchFamily="2" charset="2"/>
              <a:buChar char="§"/>
            </a:pPr>
            <a:r>
              <a:rPr lang="en-US" dirty="0"/>
              <a:t>More complex systems are harder to change, making them easier to forecast as 'big picture' futures relative to simpler, more volatile systems.</a:t>
            </a:r>
          </a:p>
          <a:p>
            <a:pPr marL="285750" lvl="0" indent="-285750">
              <a:spcAft>
                <a:spcPts val="600"/>
              </a:spcAft>
              <a:buClr>
                <a:schemeClr val="accent3">
                  <a:lumMod val="75000"/>
                </a:schemeClr>
              </a:buClr>
              <a:buFont typeface="Wingdings" pitchFamily="2" charset="2"/>
              <a:buChar char="§"/>
            </a:pPr>
            <a:r>
              <a:rPr lang="en-US" dirty="0"/>
              <a:t>You, and your enemy, can know what your system will do.</a:t>
            </a:r>
          </a:p>
          <a:p>
            <a:pPr marL="285750" lvl="0" indent="-285750">
              <a:spcAft>
                <a:spcPts val="600"/>
              </a:spcAft>
              <a:buClr>
                <a:schemeClr val="accent3">
                  <a:lumMod val="75000"/>
                </a:schemeClr>
              </a:buClr>
              <a:buFont typeface="Wingdings" pitchFamily="2" charset="2"/>
              <a:buChar char="§"/>
            </a:pPr>
            <a:r>
              <a:rPr lang="en-US" dirty="0"/>
              <a:t>Information-based intelligence is often different and more confusing than pattern-based intelligence.</a:t>
            </a:r>
          </a:p>
          <a:p>
            <a:pPr marL="285750" lvl="0" indent="-285750">
              <a:spcAft>
                <a:spcPts val="600"/>
              </a:spcAft>
              <a:buClr>
                <a:schemeClr val="accent3">
                  <a:lumMod val="75000"/>
                </a:schemeClr>
              </a:buClr>
              <a:buFont typeface="Wingdings" pitchFamily="2" charset="2"/>
              <a:buChar char="§"/>
            </a:pPr>
            <a:r>
              <a:rPr lang="en-US" dirty="0"/>
              <a:t>For a default pathway position, stay with intellectual conservatism and adjust as more is contextually learned.</a:t>
            </a:r>
          </a:p>
          <a:p>
            <a:pPr marL="285750" lvl="0" indent="-285750">
              <a:spcAft>
                <a:spcPts val="600"/>
              </a:spcAft>
              <a:buClr>
                <a:schemeClr val="accent3">
                  <a:lumMod val="75000"/>
                </a:schemeClr>
              </a:buClr>
              <a:buFont typeface="Wingdings" pitchFamily="2" charset="2"/>
              <a:buChar char="§"/>
            </a:pPr>
            <a:r>
              <a:rPr lang="en-US" dirty="0"/>
              <a:t>Gain entry at any point in the information flow.</a:t>
            </a:r>
          </a:p>
          <a:p>
            <a:pPr marL="285750" lvl="0" indent="-285750">
              <a:spcAft>
                <a:spcPts val="600"/>
              </a:spcAft>
              <a:buClr>
                <a:schemeClr val="accent3">
                  <a:lumMod val="75000"/>
                </a:schemeClr>
              </a:buClr>
              <a:buFont typeface="Wingdings" pitchFamily="2" charset="2"/>
              <a:buChar char="§"/>
            </a:pPr>
            <a:r>
              <a:rPr lang="en-US" dirty="0"/>
              <a:t>Learn humanity’s reasons, ways and forms.</a:t>
            </a:r>
          </a:p>
        </p:txBody>
      </p:sp>
      <p:grpSp>
        <p:nvGrpSpPr>
          <p:cNvPr id="5" name="Group 29"/>
          <p:cNvGrpSpPr/>
          <p:nvPr/>
        </p:nvGrpSpPr>
        <p:grpSpPr>
          <a:xfrm>
            <a:off x="228600" y="1168316"/>
            <a:ext cx="8894380" cy="369332"/>
            <a:chOff x="228600" y="1098330"/>
            <a:chExt cx="8894380" cy="369332"/>
          </a:xfrm>
        </p:grpSpPr>
        <p:sp>
          <p:nvSpPr>
            <p:cNvPr id="31" name="Rectangle 30"/>
            <p:cNvSpPr/>
            <p:nvPr/>
          </p:nvSpPr>
          <p:spPr>
            <a:xfrm>
              <a:off x="228600" y="1100970"/>
              <a:ext cx="8894380" cy="357350"/>
            </a:xfrm>
            <a:prstGeom prst="rect">
              <a:avLst/>
            </a:prstGeom>
            <a:gradFill flip="none" rotWithShape="1">
              <a:gsLst>
                <a:gs pos="0">
                  <a:schemeClr val="bg1"/>
                </a:gs>
                <a:gs pos="50000">
                  <a:schemeClr val="bg1">
                    <a:lumMod val="85000"/>
                  </a:schemeClr>
                </a:gs>
                <a:gs pos="100000">
                  <a:srgbClr val="8D9C74"/>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252250" y="1098330"/>
              <a:ext cx="2048061" cy="369332"/>
            </a:xfrm>
            <a:prstGeom prst="rect">
              <a:avLst/>
            </a:prstGeom>
            <a:noFill/>
          </p:spPr>
          <p:txBody>
            <a:bodyPr wrap="none" rtlCol="0">
              <a:spAutoFit/>
            </a:bodyPr>
            <a:lstStyle/>
            <a:p>
              <a:r>
                <a:rPr lang="en-US" b="1" dirty="0" smtClean="0"/>
                <a:t>Key Learning Points</a:t>
              </a:r>
              <a:endParaRPr lang="en-US" b="1" dirty="0"/>
            </a:p>
          </p:txBody>
        </p:sp>
      </p:grpSp>
      <p:sp>
        <p:nvSpPr>
          <p:cNvPr id="9" name="TextBox 8"/>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10" name="Straight Connector 9"/>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87533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6" name="Straight Connector 5"/>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609600" y="4406879"/>
            <a:ext cx="8130246" cy="2031325"/>
          </a:xfrm>
          <a:prstGeom prst="rect">
            <a:avLst/>
          </a:prstGeom>
          <a:noFill/>
        </p:spPr>
        <p:txBody>
          <a:bodyPr wrap="square" rtlCol="0">
            <a:spAutoFit/>
          </a:bodyPr>
          <a:lstStyle/>
          <a:p>
            <a:endParaRPr lang="en-US" dirty="0"/>
          </a:p>
          <a:p>
            <a:pPr marL="285750" indent="-285750">
              <a:buFont typeface="Wingdings"/>
              <a:buChar char="à"/>
            </a:pPr>
            <a:r>
              <a:rPr lang="en-US" b="1" dirty="0"/>
              <a:t>“The challenge is to figure out how to analyze these connections in this deluge of data and come to new ways of building systems based on understanding these connections.”</a:t>
            </a:r>
          </a:p>
          <a:p>
            <a:endParaRPr lang="en-US" dirty="0"/>
          </a:p>
          <a:p>
            <a:r>
              <a:rPr lang="en-US" b="1" dirty="0"/>
              <a:t>We arrive in the end, even with better methods and more innovative use of old ones, at </a:t>
            </a:r>
            <a:r>
              <a:rPr lang="en-US" b="1" dirty="0">
                <a:solidFill>
                  <a:srgbClr val="CC9900"/>
                </a:solidFill>
              </a:rPr>
              <a:t>human analyst </a:t>
            </a:r>
            <a:r>
              <a:rPr lang="en-US" b="1" dirty="0" smtClean="0">
                <a:solidFill>
                  <a:srgbClr val="CC9900"/>
                </a:solidFill>
              </a:rPr>
              <a:t>improvement</a:t>
            </a:r>
            <a:endParaRPr lang="en-US" b="1" dirty="0"/>
          </a:p>
        </p:txBody>
      </p:sp>
      <p:sp>
        <p:nvSpPr>
          <p:cNvPr id="4" name="TextBox 3"/>
          <p:cNvSpPr txBox="1"/>
          <p:nvPr/>
        </p:nvSpPr>
        <p:spPr>
          <a:xfrm>
            <a:off x="1143000" y="1905000"/>
            <a:ext cx="7591620" cy="1754326"/>
          </a:xfrm>
          <a:prstGeom prst="rect">
            <a:avLst/>
          </a:prstGeom>
          <a:noFill/>
        </p:spPr>
        <p:txBody>
          <a:bodyPr wrap="square" rtlCol="0">
            <a:spAutoFit/>
          </a:bodyPr>
          <a:lstStyle/>
          <a:p>
            <a:r>
              <a:rPr lang="en-US" dirty="0" smtClean="0"/>
              <a:t>“</a:t>
            </a:r>
            <a:r>
              <a:rPr lang="en-US" dirty="0"/>
              <a:t>D</a:t>
            </a:r>
            <a:r>
              <a:rPr lang="en-US" dirty="0" smtClean="0"/>
              <a:t>o </a:t>
            </a:r>
            <a:r>
              <a:rPr lang="en-US" dirty="0"/>
              <a:t>you need to know all the atoms in the stream, and all their potential interactions, to predict which way the stream is flowing, or how to change its flow</a:t>
            </a:r>
            <a:r>
              <a:rPr lang="en-US" dirty="0" smtClean="0"/>
              <a:t>?”</a:t>
            </a:r>
          </a:p>
          <a:p>
            <a:pPr marL="285750" indent="-285750">
              <a:buFont typeface="Arial" pitchFamily="34" charset="0"/>
              <a:buChar char="•"/>
            </a:pPr>
            <a:endParaRPr lang="en-US" dirty="0" smtClean="0"/>
          </a:p>
          <a:p>
            <a:r>
              <a:rPr lang="en-US" dirty="0" smtClean="0"/>
              <a:t>“If </a:t>
            </a:r>
            <a:r>
              <a:rPr lang="en-US" dirty="0"/>
              <a:t>you measure more things with technology, more correlations will emerge. Making sense of them – forming understanding – is another task entirely</a:t>
            </a:r>
            <a:r>
              <a:rPr lang="en-US" dirty="0" smtClean="0"/>
              <a:t>.”</a:t>
            </a:r>
            <a:endParaRPr lang="en-US" dirty="0"/>
          </a:p>
        </p:txBody>
      </p:sp>
      <p:grpSp>
        <p:nvGrpSpPr>
          <p:cNvPr id="9" name="Group 8"/>
          <p:cNvGrpSpPr/>
          <p:nvPr/>
        </p:nvGrpSpPr>
        <p:grpSpPr>
          <a:xfrm>
            <a:off x="228600" y="1165178"/>
            <a:ext cx="8894380" cy="379842"/>
            <a:chOff x="228600" y="1165178"/>
            <a:chExt cx="8894380" cy="379842"/>
          </a:xfrm>
        </p:grpSpPr>
        <p:grpSp>
          <p:nvGrpSpPr>
            <p:cNvPr id="12" name="Group 11"/>
            <p:cNvGrpSpPr/>
            <p:nvPr/>
          </p:nvGrpSpPr>
          <p:grpSpPr>
            <a:xfrm>
              <a:off x="228600" y="1165188"/>
              <a:ext cx="8894380" cy="379832"/>
              <a:chOff x="228600" y="914400"/>
              <a:chExt cx="8894380" cy="379832"/>
            </a:xfrm>
          </p:grpSpPr>
          <p:sp>
            <p:nvSpPr>
              <p:cNvPr id="13" name="Rectangle 12"/>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7" name="TextBox 6"/>
            <p:cNvSpPr txBox="1"/>
            <p:nvPr/>
          </p:nvSpPr>
          <p:spPr>
            <a:xfrm>
              <a:off x="241740" y="1165178"/>
              <a:ext cx="7924800" cy="369332"/>
            </a:xfrm>
            <a:prstGeom prst="rect">
              <a:avLst/>
            </a:prstGeom>
            <a:noFill/>
          </p:spPr>
          <p:txBody>
            <a:bodyPr wrap="square" rtlCol="0">
              <a:spAutoFit/>
            </a:bodyPr>
            <a:lstStyle/>
            <a:p>
              <a:r>
                <a:rPr lang="en-US" b="1" dirty="0" smtClean="0"/>
                <a:t>LSLIRE Insight from Big, Bigger, and Biggest Data ?</a:t>
              </a:r>
              <a:endParaRPr lang="en-US" dirty="0"/>
            </a:p>
          </p:txBody>
        </p:sp>
      </p:grpSp>
      <p:sp>
        <p:nvSpPr>
          <p:cNvPr id="17" name="Right Arrow 16"/>
          <p:cNvSpPr/>
          <p:nvPr/>
        </p:nvSpPr>
        <p:spPr>
          <a:xfrm>
            <a:off x="639486" y="4724400"/>
            <a:ext cx="304800" cy="228600"/>
          </a:xfrm>
          <a:prstGeom prst="rightArrow">
            <a:avLst/>
          </a:prstGeom>
          <a:solidFill>
            <a:schemeClr val="accent3">
              <a:lumMod val="75000"/>
            </a:schemeClr>
          </a:solidFill>
          <a:ln>
            <a:noFill/>
          </a:ln>
          <a:effectLst>
            <a:outerShdw blurRad="50800" dist="50800" dir="5400000" algn="ctr" rotWithShape="0">
              <a:schemeClr val="tx1">
                <a:lumMod val="50000"/>
                <a:lumOff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outerShdw blurRad="38100" dist="38100" dir="2700000" algn="tl">
                  <a:srgbClr val="000000">
                    <a:alpha val="43137"/>
                  </a:srgbClr>
                </a:outerShdw>
              </a:effectLst>
            </a:endParaRPr>
          </a:p>
        </p:txBody>
      </p:sp>
      <p:grpSp>
        <p:nvGrpSpPr>
          <p:cNvPr id="15" name="Group 14"/>
          <p:cNvGrpSpPr/>
          <p:nvPr/>
        </p:nvGrpSpPr>
        <p:grpSpPr>
          <a:xfrm>
            <a:off x="452292" y="1776157"/>
            <a:ext cx="502921" cy="784830"/>
            <a:chOff x="723645" y="1949179"/>
            <a:chExt cx="498935" cy="914965"/>
          </a:xfrm>
        </p:grpSpPr>
        <p:sp>
          <p:nvSpPr>
            <p:cNvPr id="18" name="Rectangle 17"/>
            <p:cNvSpPr/>
            <p:nvPr/>
          </p:nvSpPr>
          <p:spPr>
            <a:xfrm rot="714511">
              <a:off x="762550" y="1949179"/>
              <a:ext cx="448784" cy="914965"/>
            </a:xfrm>
            <a:prstGeom prst="rect">
              <a:avLst/>
            </a:prstGeom>
          </p:spPr>
          <p:txBody>
            <a:bodyPr wrap="none">
              <a:spAutoFit/>
              <a:scene3d>
                <a:camera prst="orthographicFront"/>
                <a:lightRig rig="morning" dir="t"/>
              </a:scene3d>
              <a:sp3d extrusionH="57150" prstMaterial="softEdge">
                <a:bevelT w="38100" h="38100"/>
              </a:sp3d>
            </a:bodyPr>
            <a:lstStyle/>
            <a:p>
              <a:r>
                <a:rPr lang="en-US" sz="4500" b="1" dirty="0">
                  <a:solidFill>
                    <a:schemeClr val="accent2">
                      <a:lumMod val="75000"/>
                    </a:schemeClr>
                  </a:solidFill>
                  <a:effectLst>
                    <a:outerShdw blurRad="38100" dist="38100" dir="2700000" algn="tl">
                      <a:srgbClr val="000000">
                        <a:alpha val="43137"/>
                      </a:srgbClr>
                    </a:outerShdw>
                  </a:effectLst>
                </a:rPr>
                <a:t>?</a:t>
              </a:r>
            </a:p>
          </p:txBody>
        </p:sp>
        <p:sp>
          <p:nvSpPr>
            <p:cNvPr id="11" name="Oval 10"/>
            <p:cNvSpPr/>
            <p:nvPr/>
          </p:nvSpPr>
          <p:spPr>
            <a:xfrm>
              <a:off x="723645" y="2098345"/>
              <a:ext cx="498935" cy="586311"/>
            </a:xfrm>
            <a:prstGeom prst="ellipse">
              <a:avLst/>
            </a:prstGeom>
            <a:noFill/>
            <a:ln w="76200">
              <a:solidFill>
                <a:schemeClr val="tx1">
                  <a:lumMod val="50000"/>
                  <a:lumOff val="50000"/>
                </a:schemeClr>
              </a:solidFill>
            </a:ln>
            <a:effectLst>
              <a:outerShdw blurRad="76200" dir="18900000" sy="23000" kx="-1200000" algn="bl" rotWithShape="0">
                <a:prstClr val="black"/>
              </a:outerShdw>
            </a:effectLst>
            <a:scene3d>
              <a:camera prst="orthographicFront"/>
              <a:lightRig rig="morning"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p:cNvGrpSpPr/>
          <p:nvPr/>
        </p:nvGrpSpPr>
        <p:grpSpPr>
          <a:xfrm>
            <a:off x="457200" y="2948970"/>
            <a:ext cx="502921" cy="784830"/>
            <a:chOff x="723645" y="1949179"/>
            <a:chExt cx="498935" cy="914965"/>
          </a:xfrm>
        </p:grpSpPr>
        <p:sp>
          <p:nvSpPr>
            <p:cNvPr id="25" name="Rectangle 24"/>
            <p:cNvSpPr/>
            <p:nvPr/>
          </p:nvSpPr>
          <p:spPr>
            <a:xfrm rot="714511">
              <a:off x="762550" y="1949179"/>
              <a:ext cx="448784" cy="914965"/>
            </a:xfrm>
            <a:prstGeom prst="rect">
              <a:avLst/>
            </a:prstGeom>
          </p:spPr>
          <p:txBody>
            <a:bodyPr wrap="none">
              <a:spAutoFit/>
              <a:scene3d>
                <a:camera prst="orthographicFront"/>
                <a:lightRig rig="morning" dir="t"/>
              </a:scene3d>
              <a:sp3d extrusionH="57150" prstMaterial="softEdge">
                <a:bevelT w="38100" h="38100"/>
              </a:sp3d>
            </a:bodyPr>
            <a:lstStyle/>
            <a:p>
              <a:r>
                <a:rPr lang="en-US" sz="4500" b="1" dirty="0">
                  <a:solidFill>
                    <a:schemeClr val="accent2">
                      <a:lumMod val="75000"/>
                    </a:schemeClr>
                  </a:solidFill>
                  <a:effectLst>
                    <a:outerShdw blurRad="38100" dist="38100" dir="2700000" algn="tl">
                      <a:srgbClr val="000000">
                        <a:alpha val="43137"/>
                      </a:srgbClr>
                    </a:outerShdw>
                  </a:effectLst>
                </a:rPr>
                <a:t>?</a:t>
              </a:r>
            </a:p>
          </p:txBody>
        </p:sp>
        <p:sp>
          <p:nvSpPr>
            <p:cNvPr id="26" name="Oval 25"/>
            <p:cNvSpPr/>
            <p:nvPr/>
          </p:nvSpPr>
          <p:spPr>
            <a:xfrm>
              <a:off x="723645" y="2098345"/>
              <a:ext cx="498935" cy="586311"/>
            </a:xfrm>
            <a:prstGeom prst="ellipse">
              <a:avLst/>
            </a:prstGeom>
            <a:noFill/>
            <a:ln w="76200">
              <a:solidFill>
                <a:schemeClr val="tx1">
                  <a:lumMod val="50000"/>
                  <a:lumOff val="50000"/>
                </a:schemeClr>
              </a:solidFill>
            </a:ln>
            <a:effectLst>
              <a:outerShdw blurRad="76200" dir="18900000" sy="23000" kx="-1200000" algn="bl" rotWithShape="0">
                <a:prstClr val="black"/>
              </a:outerShdw>
            </a:effectLst>
            <a:scene3d>
              <a:camera prst="orthographicFront"/>
              <a:lightRig rig="morning"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758299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228600" y="3277768"/>
            <a:ext cx="8894380" cy="379832"/>
            <a:chOff x="228600" y="914400"/>
            <a:chExt cx="8894380" cy="379832"/>
          </a:xfrm>
        </p:grpSpPr>
        <p:sp>
          <p:nvSpPr>
            <p:cNvPr id="16" name="Rectangle 15"/>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275900" y="924900"/>
              <a:ext cx="7260027" cy="369332"/>
            </a:xfrm>
            <a:prstGeom prst="rect">
              <a:avLst/>
            </a:prstGeom>
            <a:noFill/>
          </p:spPr>
          <p:txBody>
            <a:bodyPr wrap="square" rtlCol="0">
              <a:spAutoFit/>
            </a:bodyPr>
            <a:lstStyle/>
            <a:p>
              <a:endParaRPr lang="en-US" b="1" dirty="0" smtClean="0"/>
            </a:p>
          </p:txBody>
        </p:sp>
      </p:grpSp>
      <p:grpSp>
        <p:nvGrpSpPr>
          <p:cNvPr id="9" name="Group 8"/>
          <p:cNvGrpSpPr/>
          <p:nvPr/>
        </p:nvGrpSpPr>
        <p:grpSpPr>
          <a:xfrm>
            <a:off x="228600" y="1333348"/>
            <a:ext cx="8894380" cy="379832"/>
            <a:chOff x="228600" y="914400"/>
            <a:chExt cx="8894380" cy="379832"/>
          </a:xfrm>
        </p:grpSpPr>
        <p:sp>
          <p:nvSpPr>
            <p:cNvPr id="13" name="Rectangle 12"/>
            <p:cNvSpPr/>
            <p:nvPr/>
          </p:nvSpPr>
          <p:spPr>
            <a:xfrm>
              <a:off x="228600" y="91440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75900" y="924900"/>
              <a:ext cx="7260027" cy="369332"/>
            </a:xfrm>
            <a:prstGeom prst="rect">
              <a:avLst/>
            </a:prstGeom>
            <a:noFill/>
          </p:spPr>
          <p:txBody>
            <a:bodyPr wrap="square" rtlCol="0">
              <a:spAutoFit/>
            </a:bodyPr>
            <a:lstStyle/>
            <a:p>
              <a:endParaRPr lang="en-US" b="1" dirty="0" smtClean="0"/>
            </a:p>
          </p:txBody>
        </p:sp>
      </p:grpSp>
      <p:sp>
        <p:nvSpPr>
          <p:cNvPr id="2" name="Rectangle 1"/>
          <p:cNvSpPr/>
          <p:nvPr/>
        </p:nvSpPr>
        <p:spPr>
          <a:xfrm>
            <a:off x="381000" y="1343085"/>
            <a:ext cx="8305800" cy="4524315"/>
          </a:xfrm>
          <a:prstGeom prst="rect">
            <a:avLst/>
          </a:prstGeom>
        </p:spPr>
        <p:txBody>
          <a:bodyPr wrap="square">
            <a:spAutoFit/>
          </a:bodyPr>
          <a:lstStyle/>
          <a:p>
            <a:r>
              <a:rPr lang="en-US" b="1" dirty="0" smtClean="0"/>
              <a:t>LSLIRE Recognition Approach </a:t>
            </a:r>
            <a:r>
              <a:rPr lang="en-US" b="1" dirty="0"/>
              <a:t>1 </a:t>
            </a:r>
            <a:r>
              <a:rPr lang="en-US" b="1" dirty="0" smtClean="0"/>
              <a:t>:</a:t>
            </a:r>
          </a:p>
          <a:p>
            <a:endParaRPr lang="en-US" dirty="0" smtClean="0"/>
          </a:p>
          <a:p>
            <a:r>
              <a:rPr lang="en-US" dirty="0" smtClean="0"/>
              <a:t>Measure </a:t>
            </a:r>
            <a:r>
              <a:rPr lang="en-US" i="1" dirty="0" smtClean="0"/>
              <a:t>the differential failure of mainstream analyst’s judgments</a:t>
            </a:r>
          </a:p>
          <a:p>
            <a:pPr marL="285750" indent="-285750">
              <a:buFontTx/>
              <a:buChar char="-"/>
            </a:pPr>
            <a:r>
              <a:rPr lang="en-US" dirty="0" smtClean="0"/>
              <a:t>Focusing on how using specifically </a:t>
            </a:r>
            <a:r>
              <a:rPr lang="en-US" i="1" dirty="0" smtClean="0"/>
              <a:t>arrayed multiples of models and methods</a:t>
            </a:r>
            <a:r>
              <a:rPr lang="en-US" dirty="0" smtClean="0"/>
              <a:t> that each behave and fail differently just prior to a normal-range crisis</a:t>
            </a:r>
          </a:p>
          <a:p>
            <a:pPr marL="285750" indent="-285750">
              <a:buFontTx/>
              <a:buChar char="-"/>
            </a:pPr>
            <a:endParaRPr lang="en-US" dirty="0"/>
          </a:p>
          <a:p>
            <a:pPr marL="285750" indent="-285750">
              <a:buFontTx/>
              <a:buChar char="-"/>
            </a:pPr>
            <a:endParaRPr lang="en-US" dirty="0" smtClean="0"/>
          </a:p>
          <a:p>
            <a:r>
              <a:rPr lang="en-US" b="1" dirty="0"/>
              <a:t>LSLIRE Recognition Approach </a:t>
            </a:r>
            <a:r>
              <a:rPr lang="en-US" b="1" dirty="0" smtClean="0"/>
              <a:t>2 </a:t>
            </a:r>
            <a:r>
              <a:rPr lang="en-US" b="1" dirty="0"/>
              <a:t>:</a:t>
            </a:r>
          </a:p>
          <a:p>
            <a:endParaRPr lang="en-US" dirty="0" smtClean="0"/>
          </a:p>
          <a:p>
            <a:r>
              <a:rPr lang="en-US" dirty="0" smtClean="0"/>
              <a:t>“Beyond analysis” familiarity and understanding of “pattern qualities”</a:t>
            </a:r>
          </a:p>
          <a:p>
            <a:r>
              <a:rPr lang="en-US" dirty="0" smtClean="0"/>
              <a:t>- </a:t>
            </a:r>
            <a:r>
              <a:rPr lang="en-US" dirty="0"/>
              <a:t>“What makes men foolish or wise, understanding or blind, is the perception of those unique </a:t>
            </a:r>
            <a:r>
              <a:rPr lang="en-US" dirty="0" err="1"/>
              <a:t>flavours</a:t>
            </a:r>
            <a:r>
              <a:rPr lang="en-US" dirty="0"/>
              <a:t> of each situation as it is, in its specific differences – of that in it wherein it differs form all other situations, that is, those aspects of it which makes it insusceptible to scientific treatment, because it is that element in it which no generalization, because it is a generalization, can cover</a:t>
            </a:r>
            <a:r>
              <a:rPr lang="en-US" dirty="0" smtClean="0"/>
              <a:t>.” – Sir Isaiah Berlin</a:t>
            </a:r>
            <a:endParaRPr lang="en-US" dirty="0"/>
          </a:p>
          <a:p>
            <a:endParaRPr lang="en-US" dirty="0"/>
          </a:p>
        </p:txBody>
      </p:sp>
      <p:sp>
        <p:nvSpPr>
          <p:cNvPr id="4" name="TextBox 3"/>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7" name="Straight Connector 6"/>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7171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lded Corner 7"/>
          <p:cNvSpPr/>
          <p:nvPr/>
        </p:nvSpPr>
        <p:spPr>
          <a:xfrm>
            <a:off x="381000" y="4648200"/>
            <a:ext cx="8458200" cy="1477328"/>
          </a:xfrm>
          <a:prstGeom prst="foldedCorner">
            <a:avLst/>
          </a:prstGeom>
          <a:solidFill>
            <a:schemeClr val="accent6">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381000" y="1303615"/>
            <a:ext cx="8305800" cy="3139321"/>
          </a:xfrm>
          <a:prstGeom prst="rect">
            <a:avLst/>
          </a:prstGeom>
        </p:spPr>
        <p:txBody>
          <a:bodyPr wrap="square">
            <a:spAutoFit/>
          </a:bodyPr>
          <a:lstStyle/>
          <a:p>
            <a:r>
              <a:rPr lang="en-US" b="1" u="sng" dirty="0"/>
              <a:t>Some Tricks of the Trade for Holistic Assessment, Profiling of System’s Change Processes, and its Harmonies (Emergence/Entanglement) in LSLIRE’s</a:t>
            </a:r>
            <a:r>
              <a:rPr lang="en-US" b="1" dirty="0" smtClean="0"/>
              <a:t> :</a:t>
            </a:r>
          </a:p>
          <a:p>
            <a:endParaRPr lang="en-US" dirty="0" smtClean="0"/>
          </a:p>
          <a:p>
            <a:pPr marL="285750" indent="-285750">
              <a:buFont typeface="Wingdings" pitchFamily="2" charset="2"/>
              <a:buChar char="§"/>
            </a:pPr>
            <a:r>
              <a:rPr lang="en-US" dirty="0"/>
              <a:t>‘Big Picture’ Patterned Response Reliability is Counter-Intuitive to Information-Based Predictive Notions in Complex Adaptive </a:t>
            </a:r>
            <a:r>
              <a:rPr lang="en-US" dirty="0" smtClean="0"/>
              <a:t>Systems</a:t>
            </a:r>
          </a:p>
          <a:p>
            <a:pPr marL="285750" indent="-285750">
              <a:buFont typeface="Wingdings" pitchFamily="2" charset="2"/>
              <a:buChar char="§"/>
            </a:pPr>
            <a:r>
              <a:rPr lang="en-US" dirty="0" smtClean="0"/>
              <a:t>Information-based </a:t>
            </a:r>
            <a:r>
              <a:rPr lang="en-US" dirty="0"/>
              <a:t>Intelligence is Often Different and More Confusing than Pattern-based, Change Profiling-Based Holistic </a:t>
            </a:r>
            <a:r>
              <a:rPr lang="en-US" dirty="0" smtClean="0"/>
              <a:t>Intelligence</a:t>
            </a:r>
          </a:p>
          <a:p>
            <a:pPr marL="285750" indent="-285750">
              <a:buFont typeface="Wingdings" pitchFamily="2" charset="2"/>
              <a:buChar char="§"/>
            </a:pPr>
            <a:r>
              <a:rPr lang="en-US" dirty="0" smtClean="0"/>
              <a:t>Prefer </a:t>
            </a:r>
            <a:r>
              <a:rPr lang="en-US" dirty="0"/>
              <a:t>Intellectual Conservatism as a Default Pathway Position; adjust as more is contextually </a:t>
            </a:r>
            <a:r>
              <a:rPr lang="en-US" dirty="0" smtClean="0"/>
              <a:t>learned</a:t>
            </a:r>
          </a:p>
          <a:p>
            <a:pPr marL="285750" indent="-285750">
              <a:buFont typeface="Wingdings" pitchFamily="2" charset="2"/>
              <a:buChar char="§"/>
            </a:pPr>
            <a:r>
              <a:rPr lang="en-US" dirty="0" smtClean="0"/>
              <a:t>Gain </a:t>
            </a:r>
            <a:r>
              <a:rPr lang="en-US" dirty="0"/>
              <a:t>Any </a:t>
            </a:r>
            <a:r>
              <a:rPr lang="en-US" dirty="0" smtClean="0"/>
              <a:t>Entry</a:t>
            </a:r>
          </a:p>
          <a:p>
            <a:pPr marL="285750" indent="-285750">
              <a:buFont typeface="Wingdings" pitchFamily="2" charset="2"/>
              <a:buChar char="§"/>
            </a:pPr>
            <a:r>
              <a:rPr lang="en-US" dirty="0" smtClean="0"/>
              <a:t>Learn </a:t>
            </a:r>
            <a:r>
              <a:rPr lang="en-US" dirty="0"/>
              <a:t>humanity in its reasons, its ways, and forms</a:t>
            </a:r>
          </a:p>
        </p:txBody>
      </p:sp>
      <p:sp>
        <p:nvSpPr>
          <p:cNvPr id="4" name="Rectangle 3"/>
          <p:cNvSpPr/>
          <p:nvPr/>
        </p:nvSpPr>
        <p:spPr>
          <a:xfrm>
            <a:off x="381000" y="4648200"/>
            <a:ext cx="8305800" cy="1477328"/>
          </a:xfrm>
          <a:prstGeom prst="rect">
            <a:avLst/>
          </a:prstGeom>
        </p:spPr>
        <p:txBody>
          <a:bodyPr wrap="square">
            <a:spAutoFit/>
          </a:bodyPr>
          <a:lstStyle/>
          <a:p>
            <a:r>
              <a:rPr lang="en-US" dirty="0" smtClean="0"/>
              <a:t>The </a:t>
            </a:r>
            <a:r>
              <a:rPr lang="en-US" dirty="0"/>
              <a:t>qualities of intuition based on prior learning and experience, of insight, iterative integration to see patterns, judgment, and whole-system synthesis are known to be necessary to transition from information to knowledge to understanding, and to foresee emerging embedded and entangled factors in specific contexts of syndrome change. </a:t>
            </a:r>
          </a:p>
        </p:txBody>
      </p:sp>
      <p:sp>
        <p:nvSpPr>
          <p:cNvPr id="5" name="TextBox 4"/>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7" name="Straight Connector 6"/>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5572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1295400"/>
            <a:ext cx="8382000" cy="3970318"/>
          </a:xfrm>
          <a:prstGeom prst="rect">
            <a:avLst/>
          </a:prstGeom>
          <a:noFill/>
        </p:spPr>
        <p:txBody>
          <a:bodyPr wrap="square" rtlCol="0">
            <a:spAutoFit/>
          </a:bodyPr>
          <a:lstStyle/>
          <a:p>
            <a:pPr>
              <a:buClr>
                <a:schemeClr val="accent6"/>
              </a:buClr>
              <a:buFont typeface="Wingdings" pitchFamily="2" charset="2"/>
              <a:buChar char="§"/>
            </a:pPr>
            <a:r>
              <a:rPr lang="en-US" dirty="0" smtClean="0"/>
              <a:t> Technology </a:t>
            </a:r>
            <a:r>
              <a:rPr lang="en-US" dirty="0"/>
              <a:t>and </a:t>
            </a:r>
            <a:r>
              <a:rPr lang="en-US" dirty="0" smtClean="0"/>
              <a:t>modeling are invaluable complements </a:t>
            </a:r>
            <a:r>
              <a:rPr lang="en-US" dirty="0"/>
              <a:t>to building the best theory and practice of LSLIRE </a:t>
            </a:r>
            <a:r>
              <a:rPr lang="en-US" dirty="0" smtClean="0"/>
              <a:t>recognition and </a:t>
            </a:r>
            <a:r>
              <a:rPr lang="en-US" dirty="0"/>
              <a:t>assessment, and to the management of downstream </a:t>
            </a:r>
            <a:r>
              <a:rPr lang="en-US" dirty="0" smtClean="0"/>
              <a:t>implications.</a:t>
            </a:r>
          </a:p>
          <a:p>
            <a:pPr>
              <a:buClr>
                <a:schemeClr val="accent6"/>
              </a:buClr>
              <a:buFont typeface="Wingdings" pitchFamily="2" charset="2"/>
              <a:buChar char="§"/>
            </a:pPr>
            <a:endParaRPr lang="en-US" dirty="0"/>
          </a:p>
          <a:p>
            <a:pPr>
              <a:buClr>
                <a:schemeClr val="accent6"/>
              </a:buClr>
              <a:buFont typeface="Wingdings" pitchFamily="2" charset="2"/>
              <a:buChar char="§"/>
            </a:pPr>
            <a:r>
              <a:rPr lang="en-US" dirty="0" smtClean="0"/>
              <a:t> Machines </a:t>
            </a:r>
            <a:r>
              <a:rPr lang="en-US" dirty="0"/>
              <a:t>are a valued complement to </a:t>
            </a:r>
            <a:r>
              <a:rPr lang="en-US" dirty="0" smtClean="0"/>
              <a:t>a </a:t>
            </a:r>
            <a:r>
              <a:rPr lang="en-US" dirty="0"/>
              <a:t>more than adequate complex human nature, rather than a replacement for </a:t>
            </a:r>
            <a:r>
              <a:rPr lang="en-US" dirty="0" smtClean="0"/>
              <a:t>it.</a:t>
            </a:r>
          </a:p>
          <a:p>
            <a:pPr>
              <a:buClr>
                <a:schemeClr val="accent6"/>
              </a:buClr>
              <a:buFont typeface="Wingdings" pitchFamily="2" charset="2"/>
              <a:buChar char="§"/>
            </a:pPr>
            <a:endParaRPr lang="en-US" dirty="0"/>
          </a:p>
          <a:p>
            <a:pPr>
              <a:buClr>
                <a:schemeClr val="accent6"/>
              </a:buClr>
              <a:buFont typeface="Wingdings" pitchFamily="2" charset="2"/>
              <a:buChar char="§"/>
            </a:pPr>
            <a:r>
              <a:rPr lang="en-US" dirty="0" smtClean="0"/>
              <a:t> Learning</a:t>
            </a:r>
            <a:r>
              <a:rPr lang="en-US" dirty="0"/>
              <a:t>, experience, </a:t>
            </a:r>
            <a:r>
              <a:rPr lang="en-US" dirty="0" smtClean="0"/>
              <a:t>intuition </a:t>
            </a:r>
            <a:r>
              <a:rPr lang="en-US" dirty="0"/>
              <a:t>and judgment </a:t>
            </a:r>
            <a:r>
              <a:rPr lang="en-US" dirty="0" smtClean="0"/>
              <a:t>matter.</a:t>
            </a:r>
            <a:endParaRPr lang="en-US" dirty="0"/>
          </a:p>
          <a:p>
            <a:pPr>
              <a:buClr>
                <a:schemeClr val="accent6"/>
              </a:buClr>
              <a:buFont typeface="Wingdings" pitchFamily="2" charset="2"/>
              <a:buChar char="§"/>
            </a:pPr>
            <a:endParaRPr lang="en-US" dirty="0"/>
          </a:p>
          <a:p>
            <a:pPr>
              <a:buClr>
                <a:schemeClr val="accent6"/>
              </a:buClr>
              <a:buFont typeface="Wingdings" pitchFamily="2" charset="2"/>
              <a:buChar char="§"/>
            </a:pPr>
            <a:r>
              <a:rPr lang="en-US" dirty="0" smtClean="0"/>
              <a:t> Imperfect </a:t>
            </a:r>
            <a:r>
              <a:rPr lang="en-US" dirty="0"/>
              <a:t>though knowledge and understanding be, every reasonably competent person negotiates life daily and forecasts reasonably well in </a:t>
            </a:r>
            <a:r>
              <a:rPr lang="en-US" dirty="0" smtClean="0"/>
              <a:t>his or her </a:t>
            </a:r>
            <a:r>
              <a:rPr lang="en-US" dirty="0"/>
              <a:t>familiar environment. Why should better black swan </a:t>
            </a:r>
            <a:r>
              <a:rPr lang="en-US" dirty="0" smtClean="0">
                <a:sym typeface="Wingdings"/>
              </a:rPr>
              <a:t>to </a:t>
            </a:r>
            <a:r>
              <a:rPr lang="en-US" dirty="0" smtClean="0"/>
              <a:t>large </a:t>
            </a:r>
            <a:r>
              <a:rPr lang="en-US" dirty="0"/>
              <a:t>scale, large impact, </a:t>
            </a:r>
            <a:r>
              <a:rPr lang="en-US" dirty="0" smtClean="0"/>
              <a:t>rare </a:t>
            </a:r>
            <a:r>
              <a:rPr lang="en-US" dirty="0"/>
              <a:t>event recognition and forecasting be any different?</a:t>
            </a:r>
          </a:p>
          <a:p>
            <a:pPr>
              <a:buFont typeface="Wingdings" pitchFamily="2" charset="2"/>
              <a:buChar char="§"/>
            </a:pPr>
            <a:endParaRPr lang="en-US" dirty="0"/>
          </a:p>
        </p:txBody>
      </p:sp>
      <p:sp>
        <p:nvSpPr>
          <p:cNvPr id="4" name="TextBox 3"/>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6" name="Straight Connector 5"/>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41524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olded Corner 19"/>
          <p:cNvSpPr/>
          <p:nvPr/>
        </p:nvSpPr>
        <p:spPr>
          <a:xfrm>
            <a:off x="381000" y="5152072"/>
            <a:ext cx="8458200" cy="1477328"/>
          </a:xfrm>
          <a:prstGeom prst="foldedCorner">
            <a:avLst/>
          </a:prstGeom>
          <a:solidFill>
            <a:srgbClr val="DFDA95">
              <a:alpha val="482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642157" y="1371600"/>
            <a:ext cx="7772079" cy="646331"/>
          </a:xfrm>
          <a:prstGeom prst="rect">
            <a:avLst/>
          </a:prstGeom>
        </p:spPr>
        <p:txBody>
          <a:bodyPr wrap="square">
            <a:spAutoFit/>
          </a:bodyPr>
          <a:lstStyle/>
          <a:p>
            <a:endParaRPr lang="en-US" dirty="0"/>
          </a:p>
          <a:p>
            <a:endParaRPr lang="en-US" dirty="0"/>
          </a:p>
        </p:txBody>
      </p:sp>
      <p:grpSp>
        <p:nvGrpSpPr>
          <p:cNvPr id="5" name="Group 8"/>
          <p:cNvGrpSpPr/>
          <p:nvPr/>
        </p:nvGrpSpPr>
        <p:grpSpPr>
          <a:xfrm>
            <a:off x="228600" y="1182776"/>
            <a:ext cx="8894380" cy="369332"/>
            <a:chOff x="228600" y="1098330"/>
            <a:chExt cx="8894380" cy="369332"/>
          </a:xfrm>
        </p:grpSpPr>
        <p:sp>
          <p:nvSpPr>
            <p:cNvPr id="50" name="Rectangle 49"/>
            <p:cNvSpPr/>
            <p:nvPr/>
          </p:nvSpPr>
          <p:spPr>
            <a:xfrm>
              <a:off x="228600" y="1100970"/>
              <a:ext cx="8894380" cy="357350"/>
            </a:xfrm>
            <a:prstGeom prst="rect">
              <a:avLst/>
            </a:prstGeom>
            <a:gradFill flip="none" rotWithShape="1">
              <a:gsLst>
                <a:gs pos="0">
                  <a:schemeClr val="bg1"/>
                </a:gs>
                <a:gs pos="50000">
                  <a:schemeClr val="bg1">
                    <a:lumMod val="85000"/>
                  </a:schemeClr>
                </a:gs>
                <a:gs pos="100000">
                  <a:schemeClr val="tx1">
                    <a:lumMod val="50000"/>
                    <a:lumOff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2250" y="1098330"/>
              <a:ext cx="1435329" cy="369332"/>
            </a:xfrm>
            <a:prstGeom prst="rect">
              <a:avLst/>
            </a:prstGeom>
            <a:noFill/>
          </p:spPr>
          <p:txBody>
            <a:bodyPr wrap="none" rtlCol="0">
              <a:spAutoFit/>
            </a:bodyPr>
            <a:lstStyle/>
            <a:p>
              <a:r>
                <a:rPr lang="en-US" b="1" dirty="0" smtClean="0"/>
                <a:t>Key Excerpts</a:t>
              </a:r>
              <a:endParaRPr lang="en-US" b="1" dirty="0"/>
            </a:p>
          </p:txBody>
        </p:sp>
      </p:grpSp>
      <p:sp>
        <p:nvSpPr>
          <p:cNvPr id="4" name="Rectangle 3"/>
          <p:cNvSpPr/>
          <p:nvPr/>
        </p:nvSpPr>
        <p:spPr>
          <a:xfrm>
            <a:off x="636896" y="1718876"/>
            <a:ext cx="8278504" cy="4785926"/>
          </a:xfrm>
          <a:prstGeom prst="rect">
            <a:avLst/>
          </a:prstGeom>
        </p:spPr>
        <p:txBody>
          <a:bodyPr wrap="square">
            <a:spAutoFit/>
          </a:bodyPr>
          <a:lstStyle/>
          <a:p>
            <a:pPr marL="285750" lvl="0" indent="-285750">
              <a:spcAft>
                <a:spcPts val="600"/>
              </a:spcAft>
            </a:pPr>
            <a:r>
              <a:rPr lang="en-US" dirty="0"/>
              <a:t>“Some models go crazy, such as Goldman Sachs’ models showing ‘25 standard deviation moves, several days in a row.’”</a:t>
            </a:r>
          </a:p>
          <a:p>
            <a:pPr marL="285750" lvl="0" indent="-285750">
              <a:spcAft>
                <a:spcPts val="600"/>
              </a:spcAft>
            </a:pPr>
            <a:r>
              <a:rPr lang="en-US" dirty="0"/>
              <a:t>“Behavioral science is not for sissies.” The status quo usually punishes deviant opinion.</a:t>
            </a:r>
          </a:p>
          <a:p>
            <a:pPr marL="285750" lvl="0" indent="-285750">
              <a:spcAft>
                <a:spcPts val="600"/>
              </a:spcAft>
            </a:pPr>
            <a:r>
              <a:rPr lang="en-US" dirty="0"/>
              <a:t>“… often regulators and society ignore clear warning.”</a:t>
            </a:r>
          </a:p>
          <a:p>
            <a:pPr marL="285750" lvl="0" indent="-285750">
              <a:spcAft>
                <a:spcPts val="600"/>
              </a:spcAft>
            </a:pPr>
            <a:r>
              <a:rPr lang="en-US" dirty="0"/>
              <a:t>Referring to the financial crisis, “… market makers and analysts had informational problems during 2005–2008, but not before.  As a result, analyst ratings diverged significantly after 2005, as they could all no longer see the same play.”</a:t>
            </a:r>
          </a:p>
          <a:p>
            <a:pPr marL="285750" lvl="0" indent="-285750">
              <a:spcAft>
                <a:spcPts val="600"/>
              </a:spcAft>
            </a:pPr>
            <a:r>
              <a:rPr lang="en-US" dirty="0"/>
              <a:t>“Like economists who predicted 10 of the last two recessions …” situational awareness is better than cluelessness.</a:t>
            </a:r>
          </a:p>
          <a:p>
            <a:pPr marL="285750" lvl="0" indent="-285750">
              <a:spcAft>
                <a:spcPts val="600"/>
              </a:spcAft>
            </a:pPr>
            <a:r>
              <a:rPr lang="en-US" dirty="0"/>
              <a:t>“Our methods worked until they didn’t” is the normal LSLIRE state of forecasting.</a:t>
            </a:r>
          </a:p>
          <a:p>
            <a:pPr>
              <a:spcAft>
                <a:spcPts val="600"/>
              </a:spcAft>
            </a:pPr>
            <a:endParaRPr lang="en-US" dirty="0" smtClean="0"/>
          </a:p>
          <a:p>
            <a:pPr>
              <a:spcAft>
                <a:spcPts val="600"/>
              </a:spcAft>
            </a:pPr>
            <a:r>
              <a:rPr lang="en-US" dirty="0" err="1" smtClean="0"/>
              <a:t>Werther</a:t>
            </a:r>
            <a:r>
              <a:rPr lang="en-US" dirty="0" smtClean="0"/>
              <a:t> </a:t>
            </a:r>
            <a:r>
              <a:rPr lang="en-US" dirty="0"/>
              <a:t>looks closely at Taleb’s closing example. Taleb said, had 9/11 been conceivable, it would not have happened. Thus it was a black swan to Taleb. But it was a foreseeable event (a LSLIRE) to Rick Rescorla </a:t>
            </a:r>
            <a:r>
              <a:rPr lang="en-US" dirty="0" smtClean="0"/>
              <a:t>and </a:t>
            </a:r>
            <a:r>
              <a:rPr lang="en-US" dirty="0"/>
              <a:t>to others who were on the trail. Failure to act is not the same as failure to foresee. </a:t>
            </a:r>
          </a:p>
        </p:txBody>
      </p:sp>
      <p:grpSp>
        <p:nvGrpSpPr>
          <p:cNvPr id="7" name="Group 35"/>
          <p:cNvGrpSpPr/>
          <p:nvPr/>
        </p:nvGrpSpPr>
        <p:grpSpPr>
          <a:xfrm>
            <a:off x="504825" y="1835767"/>
            <a:ext cx="180975" cy="2985162"/>
            <a:chOff x="504825" y="1801504"/>
            <a:chExt cx="180975" cy="2985162"/>
          </a:xfrm>
        </p:grpSpPr>
        <p:pic>
          <p:nvPicPr>
            <p:cNvPr id="30" name="Picture 2"/>
            <p:cNvPicPr>
              <a:picLocks noChangeAspect="1" noChangeArrowheads="1"/>
            </p:cNvPicPr>
            <p:nvPr/>
          </p:nvPicPr>
          <p:blipFill>
            <a:blip r:embed="rId2" cstate="print"/>
            <a:srcRect/>
            <a:stretch>
              <a:fillRect/>
            </a:stretch>
          </p:blipFill>
          <p:spPr bwMode="auto">
            <a:xfrm>
              <a:off x="504825" y="1801504"/>
              <a:ext cx="180975" cy="200025"/>
            </a:xfrm>
            <a:prstGeom prst="rect">
              <a:avLst/>
            </a:prstGeom>
            <a:noFill/>
            <a:ln w="9525">
              <a:noFill/>
              <a:miter lim="800000"/>
              <a:headEnd/>
              <a:tailEnd/>
            </a:ln>
          </p:spPr>
        </p:pic>
        <p:pic>
          <p:nvPicPr>
            <p:cNvPr id="31" name="Picture 2"/>
            <p:cNvPicPr>
              <a:picLocks noChangeAspect="1" noChangeArrowheads="1"/>
            </p:cNvPicPr>
            <p:nvPr/>
          </p:nvPicPr>
          <p:blipFill>
            <a:blip r:embed="rId2" cstate="print"/>
            <a:srcRect/>
            <a:stretch>
              <a:fillRect/>
            </a:stretch>
          </p:blipFill>
          <p:spPr bwMode="auto">
            <a:xfrm>
              <a:off x="504825" y="2377127"/>
              <a:ext cx="180975" cy="200025"/>
            </a:xfrm>
            <a:prstGeom prst="rect">
              <a:avLst/>
            </a:prstGeom>
            <a:noFill/>
            <a:ln w="9525">
              <a:noFill/>
              <a:miter lim="800000"/>
              <a:headEnd/>
              <a:tailEnd/>
            </a:ln>
          </p:spPr>
        </p:pic>
        <p:pic>
          <p:nvPicPr>
            <p:cNvPr id="32" name="Picture 2"/>
            <p:cNvPicPr>
              <a:picLocks noChangeAspect="1" noChangeArrowheads="1"/>
            </p:cNvPicPr>
            <p:nvPr/>
          </p:nvPicPr>
          <p:blipFill>
            <a:blip r:embed="rId2" cstate="print"/>
            <a:srcRect/>
            <a:stretch>
              <a:fillRect/>
            </a:stretch>
          </p:blipFill>
          <p:spPr bwMode="auto">
            <a:xfrm>
              <a:off x="504825" y="2776319"/>
              <a:ext cx="180975" cy="200025"/>
            </a:xfrm>
            <a:prstGeom prst="rect">
              <a:avLst/>
            </a:prstGeom>
            <a:noFill/>
            <a:ln w="9525">
              <a:noFill/>
              <a:miter lim="800000"/>
              <a:headEnd/>
              <a:tailEnd/>
            </a:ln>
          </p:spPr>
        </p:pic>
        <p:pic>
          <p:nvPicPr>
            <p:cNvPr id="33" name="Picture 2"/>
            <p:cNvPicPr>
              <a:picLocks noChangeAspect="1" noChangeArrowheads="1"/>
            </p:cNvPicPr>
            <p:nvPr/>
          </p:nvPicPr>
          <p:blipFill>
            <a:blip r:embed="rId2" cstate="print"/>
            <a:srcRect/>
            <a:stretch>
              <a:fillRect/>
            </a:stretch>
          </p:blipFill>
          <p:spPr bwMode="auto">
            <a:xfrm>
              <a:off x="504825" y="3115096"/>
              <a:ext cx="180975" cy="200025"/>
            </a:xfrm>
            <a:prstGeom prst="rect">
              <a:avLst/>
            </a:prstGeom>
            <a:noFill/>
            <a:ln w="9525">
              <a:noFill/>
              <a:miter lim="800000"/>
              <a:headEnd/>
              <a:tailEnd/>
            </a:ln>
          </p:spPr>
        </p:pic>
        <p:pic>
          <p:nvPicPr>
            <p:cNvPr id="34" name="Picture 2"/>
            <p:cNvPicPr>
              <a:picLocks noChangeAspect="1" noChangeArrowheads="1"/>
            </p:cNvPicPr>
            <p:nvPr/>
          </p:nvPicPr>
          <p:blipFill>
            <a:blip r:embed="rId2" cstate="print"/>
            <a:srcRect/>
            <a:stretch>
              <a:fillRect/>
            </a:stretch>
          </p:blipFill>
          <p:spPr bwMode="auto">
            <a:xfrm>
              <a:off x="504825" y="4004337"/>
              <a:ext cx="180975" cy="200025"/>
            </a:xfrm>
            <a:prstGeom prst="rect">
              <a:avLst/>
            </a:prstGeom>
            <a:noFill/>
            <a:ln w="9525">
              <a:noFill/>
              <a:miter lim="800000"/>
              <a:headEnd/>
              <a:tailEnd/>
            </a:ln>
          </p:spPr>
        </p:pic>
        <p:pic>
          <p:nvPicPr>
            <p:cNvPr id="35" name="Picture 2"/>
            <p:cNvPicPr>
              <a:picLocks noChangeAspect="1" noChangeArrowheads="1"/>
            </p:cNvPicPr>
            <p:nvPr/>
          </p:nvPicPr>
          <p:blipFill>
            <a:blip r:embed="rId2" cstate="print"/>
            <a:srcRect/>
            <a:stretch>
              <a:fillRect/>
            </a:stretch>
          </p:blipFill>
          <p:spPr bwMode="auto">
            <a:xfrm>
              <a:off x="504825" y="4586641"/>
              <a:ext cx="180975" cy="200025"/>
            </a:xfrm>
            <a:prstGeom prst="rect">
              <a:avLst/>
            </a:prstGeom>
            <a:noFill/>
            <a:ln w="9525">
              <a:noFill/>
              <a:miter lim="800000"/>
              <a:headEnd/>
              <a:tailEnd/>
            </a:ln>
          </p:spPr>
        </p:pic>
      </p:grpSp>
      <p:sp>
        <p:nvSpPr>
          <p:cNvPr id="18" name="TextBox 17"/>
          <p:cNvSpPr txBox="1"/>
          <p:nvPr/>
        </p:nvSpPr>
        <p:spPr>
          <a:xfrm>
            <a:off x="271347" y="304800"/>
            <a:ext cx="8720253" cy="707886"/>
          </a:xfrm>
          <a:prstGeom prst="rect">
            <a:avLst/>
          </a:prstGeom>
          <a:noFill/>
        </p:spPr>
        <p:txBody>
          <a:bodyPr wrap="square" rtlCol="0">
            <a:spAutoFit/>
          </a:bodyPr>
          <a:lstStyle/>
          <a:p>
            <a:r>
              <a:rPr lang="en-US" sz="2000" b="1" dirty="0" smtClean="0">
                <a:latin typeface="Arial Black" pitchFamily="34" charset="0"/>
              </a:rPr>
              <a:t>Section 4 : </a:t>
            </a:r>
            <a:r>
              <a:rPr lang="en-US" sz="2000" b="1" dirty="0">
                <a:latin typeface="Arial Black" pitchFamily="34" charset="0"/>
              </a:rPr>
              <a:t>The Better Recognition and Timing of an Emerging LSLIRE</a:t>
            </a:r>
            <a:endParaRPr lang="en-US" sz="2000" b="1" dirty="0" smtClean="0">
              <a:latin typeface="Arial Black" pitchFamily="34" charset="0"/>
            </a:endParaRPr>
          </a:p>
        </p:txBody>
      </p:sp>
      <p:cxnSp>
        <p:nvCxnSpPr>
          <p:cNvPr id="19" name="Straight Connector 18"/>
          <p:cNvCxnSpPr/>
          <p:nvPr/>
        </p:nvCxnSpPr>
        <p:spPr>
          <a:xfrm>
            <a:off x="255777" y="1016571"/>
            <a:ext cx="8735823" cy="0"/>
          </a:xfrm>
          <a:prstGeom prst="line">
            <a:avLst/>
          </a:prstGeom>
          <a:ln w="38100">
            <a:solidFill>
              <a:schemeClr val="tx1"/>
            </a:solidFill>
          </a:ln>
          <a:effectLst>
            <a:outerShdw blurRad="50800" dist="50800" dir="5400000" algn="ctr" rotWithShape="0">
              <a:srgbClr val="FF9900">
                <a:alpha val="6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9205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2079</TotalTime>
  <Words>3879</Words>
  <Application>Microsoft Office PowerPoint</Application>
  <PresentationFormat>On-screen Show (4:3)</PresentationFormat>
  <Paragraphs>352</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dc:creator>
  <cp:lastModifiedBy>Tom Herget</cp:lastModifiedBy>
  <cp:revision>507</cp:revision>
  <dcterms:created xsi:type="dcterms:W3CDTF">2012-09-24T18:28:05Z</dcterms:created>
  <dcterms:modified xsi:type="dcterms:W3CDTF">2013-03-21T17:10:18Z</dcterms:modified>
</cp:coreProperties>
</file>