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1"/>
  </p:notesMasterIdLst>
  <p:handoutMasterIdLst>
    <p:handoutMasterId r:id="rId62"/>
  </p:handoutMasterIdLst>
  <p:sldIdLst>
    <p:sldId id="256" r:id="rId2"/>
    <p:sldId id="380" r:id="rId3"/>
    <p:sldId id="270" r:id="rId4"/>
    <p:sldId id="381" r:id="rId5"/>
    <p:sldId id="382" r:id="rId6"/>
    <p:sldId id="383" r:id="rId7"/>
    <p:sldId id="384" r:id="rId8"/>
    <p:sldId id="385" r:id="rId9"/>
    <p:sldId id="386" r:id="rId10"/>
    <p:sldId id="387" r:id="rId11"/>
    <p:sldId id="388" r:id="rId12"/>
    <p:sldId id="389" r:id="rId13"/>
    <p:sldId id="390" r:id="rId14"/>
    <p:sldId id="391" r:id="rId15"/>
    <p:sldId id="392" r:id="rId16"/>
    <p:sldId id="393" r:id="rId17"/>
    <p:sldId id="263" r:id="rId18"/>
    <p:sldId id="274" r:id="rId19"/>
    <p:sldId id="283" r:id="rId20"/>
    <p:sldId id="284" r:id="rId21"/>
    <p:sldId id="285" r:id="rId22"/>
    <p:sldId id="287" r:id="rId23"/>
    <p:sldId id="275" r:id="rId24"/>
    <p:sldId id="276" r:id="rId25"/>
    <p:sldId id="277" r:id="rId26"/>
    <p:sldId id="362" r:id="rId27"/>
    <p:sldId id="361" r:id="rId28"/>
    <p:sldId id="358" r:id="rId29"/>
    <p:sldId id="359" r:id="rId30"/>
    <p:sldId id="280" r:id="rId31"/>
    <p:sldId id="281" r:id="rId32"/>
    <p:sldId id="291" r:id="rId33"/>
    <p:sldId id="295" r:id="rId34"/>
    <p:sldId id="394" r:id="rId35"/>
    <p:sldId id="364" r:id="rId36"/>
    <p:sldId id="365" r:id="rId37"/>
    <p:sldId id="366" r:id="rId38"/>
    <p:sldId id="367" r:id="rId39"/>
    <p:sldId id="294" r:id="rId40"/>
    <p:sldId id="266" r:id="rId41"/>
    <p:sldId id="300" r:id="rId42"/>
    <p:sldId id="342" r:id="rId43"/>
    <p:sldId id="344" r:id="rId44"/>
    <p:sldId id="347" r:id="rId45"/>
    <p:sldId id="349" r:id="rId46"/>
    <p:sldId id="343" r:id="rId47"/>
    <p:sldId id="345" r:id="rId48"/>
    <p:sldId id="346" r:id="rId49"/>
    <p:sldId id="348" r:id="rId50"/>
    <p:sldId id="305" r:id="rId51"/>
    <p:sldId id="314" r:id="rId52"/>
    <p:sldId id="317" r:id="rId53"/>
    <p:sldId id="355" r:id="rId54"/>
    <p:sldId id="353" r:id="rId55"/>
    <p:sldId id="356" r:id="rId56"/>
    <p:sldId id="341" r:id="rId57"/>
    <p:sldId id="354" r:id="rId58"/>
    <p:sldId id="357" r:id="rId59"/>
    <p:sldId id="351" r:id="rId6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4D7C"/>
    <a:srgbClr val="E27F26"/>
    <a:srgbClr val="74C4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81" autoAdjust="0"/>
    <p:restoredTop sz="92621" autoAdjust="0"/>
  </p:normalViewPr>
  <p:slideViewPr>
    <p:cSldViewPr snapToGrid="0" showGuides="1">
      <p:cViewPr varScale="1">
        <p:scale>
          <a:sx n="66" d="100"/>
          <a:sy n="66" d="100"/>
        </p:scale>
        <p:origin x="1138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3843"/>
    </p:cViewPr>
  </p:sorterViewPr>
  <p:notesViewPr>
    <p:cSldViewPr snapToGrid="0" showGuides="1">
      <p:cViewPr>
        <p:scale>
          <a:sx n="30" d="100"/>
          <a:sy n="30" d="100"/>
        </p:scale>
        <p:origin x="2491" y="29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1BE6BFE-3CFF-4C6C-9E53-184BBC69E5E5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5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A05C1D3-7D3C-7345-81B7-83ECE6346BB3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1338505-BB72-D04B-9DD4-A82E2BFC5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00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8505-BB72-D04B-9DD4-A82E2BFC5914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5013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8505-BB72-D04B-9DD4-A82E2BFC591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321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8505-BB72-D04B-9DD4-A82E2BFC591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7432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8505-BB72-D04B-9DD4-A82E2BFC591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5139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8505-BB72-D04B-9DD4-A82E2BFC591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9554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8505-BB72-D04B-9DD4-A82E2BFC591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9805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8505-BB72-D04B-9DD4-A82E2BFC591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236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8505-BB72-D04B-9DD4-A82E2BFC591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5097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8505-BB72-D04B-9DD4-A82E2BFC5914}" type="slidenum">
              <a:rPr lang="en-US" smtClean="0"/>
              <a:t>17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8158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8505-BB72-D04B-9DD4-A82E2BFC591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1969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8505-BB72-D04B-9DD4-A82E2BFC5914}" type="slidenum">
              <a:rPr lang="en-US" smtClean="0"/>
              <a:t>19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38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8505-BB72-D04B-9DD4-A82E2BFC5914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426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8505-BB72-D04B-9DD4-A82E2BFC5914}" type="slidenum">
              <a:rPr lang="en-US" smtClean="0"/>
              <a:t>20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3658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8505-BB72-D04B-9DD4-A82E2BFC5914}" type="slidenum">
              <a:rPr lang="en-US" smtClean="0"/>
              <a:t>21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29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8505-BB72-D04B-9DD4-A82E2BFC5914}" type="slidenum">
              <a:rPr lang="en-US" smtClean="0"/>
              <a:t>22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2234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8505-BB72-D04B-9DD4-A82E2BFC5914}" type="slidenum">
              <a:rPr lang="en-US" smtClean="0"/>
              <a:t>23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3843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8505-BB72-D04B-9DD4-A82E2BFC5914}" type="slidenum">
              <a:rPr lang="en-US" smtClean="0"/>
              <a:t>24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960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8505-BB72-D04B-9DD4-A82E2BFC5914}" type="slidenum">
              <a:rPr lang="en-US" smtClean="0"/>
              <a:t>25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9163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8505-BB72-D04B-9DD4-A82E2BFC5914}" type="slidenum">
              <a:rPr lang="en-US" smtClean="0"/>
              <a:t>26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1328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8505-BB72-D04B-9DD4-A82E2BFC5914}" type="slidenum">
              <a:rPr lang="en-US" smtClean="0"/>
              <a:t>27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2866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8505-BB72-D04B-9DD4-A82E2BFC5914}" type="slidenum">
              <a:rPr lang="en-US" smtClean="0"/>
              <a:t>28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5889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8505-BB72-D04B-9DD4-A82E2BFC5914}" type="slidenum">
              <a:rPr lang="en-US" smtClean="0"/>
              <a:t>29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59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8505-BB72-D04B-9DD4-A82E2BFC591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4425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8505-BB72-D04B-9DD4-A82E2BFC5914}" type="slidenum">
              <a:rPr lang="en-US" smtClean="0"/>
              <a:t>30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446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8505-BB72-D04B-9DD4-A82E2BFC591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0836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8505-BB72-D04B-9DD4-A82E2BFC591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119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8505-BB72-D04B-9DD4-A82E2BFC5914}" type="slidenum">
              <a:rPr lang="en-US" smtClean="0"/>
              <a:t>33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004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8505-BB72-D04B-9DD4-A82E2BFC5914}" type="slidenum">
              <a:rPr lang="en-US" smtClean="0"/>
              <a:t>34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3416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8505-BB72-D04B-9DD4-A82E2BFC5914}" type="slidenum">
              <a:rPr lang="en-US" smtClean="0"/>
              <a:t>35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69180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8505-BB72-D04B-9DD4-A82E2BFC591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12371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8505-BB72-D04B-9DD4-A82E2BFC591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3167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8505-BB72-D04B-9DD4-A82E2BFC5914}" type="slidenum">
              <a:rPr lang="en-US" smtClean="0"/>
              <a:t>38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0915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8505-BB72-D04B-9DD4-A82E2BFC591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790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8505-BB72-D04B-9DD4-A82E2BFC59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24024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8505-BB72-D04B-9DD4-A82E2BFC591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2264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8505-BB72-D04B-9DD4-A82E2BFC5914}" type="slidenum">
              <a:rPr lang="en-US" smtClean="0"/>
              <a:t>41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2982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8505-BB72-D04B-9DD4-A82E2BFC5914}" type="slidenum">
              <a:rPr lang="en-US" smtClean="0"/>
              <a:t>42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32174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8505-BB72-D04B-9DD4-A82E2BFC5914}" type="slidenum">
              <a:rPr lang="en-US" smtClean="0"/>
              <a:t>43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1048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8505-BB72-D04B-9DD4-A82E2BFC5914}" type="slidenum">
              <a:rPr lang="en-US" smtClean="0"/>
              <a:t>44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98501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8505-BB72-D04B-9DD4-A82E2BFC5914}" type="slidenum">
              <a:rPr lang="en-US" smtClean="0"/>
              <a:t>45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73746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8505-BB72-D04B-9DD4-A82E2BFC5914}" type="slidenum">
              <a:rPr lang="en-US" smtClean="0"/>
              <a:t>46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7811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8505-BB72-D04B-9DD4-A82E2BFC5914}" type="slidenum">
              <a:rPr lang="en-US" smtClean="0"/>
              <a:t>47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0009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8505-BB72-D04B-9DD4-A82E2BFC5914}" type="slidenum">
              <a:rPr lang="en-US" smtClean="0"/>
              <a:t>48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35514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8505-BB72-D04B-9DD4-A82E2BFC5914}" type="slidenum">
              <a:rPr lang="en-US" smtClean="0"/>
              <a:t>49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832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8505-BB72-D04B-9DD4-A82E2BFC591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48671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8505-BB72-D04B-9DD4-A82E2BFC5914}" type="slidenum">
              <a:rPr lang="en-US" smtClean="0"/>
              <a:t>50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53982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8505-BB72-D04B-9DD4-A82E2BFC5914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65780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8505-BB72-D04B-9DD4-A82E2BFC5914}" type="slidenum">
              <a:rPr lang="en-US" smtClean="0"/>
              <a:t>52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38418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8505-BB72-D04B-9DD4-A82E2BFC5914}" type="slidenum">
              <a:rPr lang="en-US" smtClean="0"/>
              <a:t>53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41756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8505-BB72-D04B-9DD4-A82E2BFC5914}" type="slidenum">
              <a:rPr lang="en-US" smtClean="0"/>
              <a:t>54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3460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8505-BB72-D04B-9DD4-A82E2BFC5914}" type="slidenum">
              <a:rPr lang="en-US" smtClean="0"/>
              <a:t>55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56291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8505-BB72-D04B-9DD4-A82E2BFC5914}" type="slidenum">
              <a:rPr lang="en-US" smtClean="0"/>
              <a:t>56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24356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8505-BB72-D04B-9DD4-A82E2BFC5914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76683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8505-BB72-D04B-9DD4-A82E2BFC5914}" type="slidenum">
              <a:rPr lang="en-US" smtClean="0"/>
              <a:t>58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8410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8505-BB72-D04B-9DD4-A82E2BFC5914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774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8505-BB72-D04B-9DD4-A82E2BFC591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96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8505-BB72-D04B-9DD4-A82E2BFC591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47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8505-BB72-D04B-9DD4-A82E2BFC591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289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8505-BB72-D04B-9DD4-A82E2BFC591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123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369538"/>
            <a:ext cx="1718268" cy="4884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297" y="869253"/>
            <a:ext cx="7479173" cy="210534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5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040" y="3623250"/>
            <a:ext cx="3618769" cy="1647776"/>
          </a:xfrm>
          <a:prstGeom prst="rect">
            <a:avLst/>
          </a:prstGeom>
        </p:spPr>
      </p:pic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4297" y="3075409"/>
            <a:ext cx="4573032" cy="325793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l">
              <a:buNone/>
              <a:defRPr sz="2000" b="1" cap="all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Presenter/Author name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94298" y="3445499"/>
            <a:ext cx="4572710" cy="298681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>
              <a:buFont typeface="+mj-lt"/>
              <a:buNone/>
              <a:defRPr sz="18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Font typeface="+mj-lt"/>
              <a:buNone/>
              <a:defRPr/>
            </a:lvl2pPr>
            <a:lvl3pPr marL="914400" indent="0">
              <a:buFont typeface="+mj-lt"/>
              <a:buNone/>
              <a:defRPr/>
            </a:lvl3pPr>
            <a:lvl4pPr marL="1371600" indent="0">
              <a:buFont typeface="+mj-lt"/>
              <a:buNone/>
              <a:defRPr/>
            </a:lvl4pPr>
            <a:lvl5pPr marL="1828800" indent="0">
              <a:buFont typeface="+mj-lt"/>
              <a:buNone/>
              <a:defRPr/>
            </a:lvl5pPr>
          </a:lstStyle>
          <a:p>
            <a:pPr lvl="0"/>
            <a:r>
              <a:rPr lang="en-US" dirty="0" smtClean="0"/>
              <a:t>Presenter/Author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94298" y="3798524"/>
            <a:ext cx="4572710" cy="222102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>
              <a:buFont typeface="+mj-lt"/>
              <a:buNone/>
              <a:defRPr sz="1600" b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Font typeface="+mj-lt"/>
              <a:buNone/>
              <a:defRPr/>
            </a:lvl2pPr>
            <a:lvl3pPr marL="914400" indent="0">
              <a:buFont typeface="+mj-lt"/>
              <a:buNone/>
              <a:defRPr/>
            </a:lvl3pPr>
            <a:lvl4pPr marL="1371600" indent="0">
              <a:buFont typeface="+mj-lt"/>
              <a:buNone/>
              <a:defRPr/>
            </a:lvl4pPr>
            <a:lvl5pPr marL="1828800" indent="0">
              <a:buFont typeface="+mj-lt"/>
              <a:buNone/>
              <a:defRPr/>
            </a:lvl5pPr>
          </a:lstStyle>
          <a:p>
            <a:pPr lvl="0"/>
            <a:r>
              <a:rPr lang="en-US" dirty="0" smtClean="0"/>
              <a:t>DAY, MONTH, DATE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5117" y="5833853"/>
            <a:ext cx="1822681" cy="59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060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628650" y="1621229"/>
            <a:ext cx="7886700" cy="4213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6485961" y="6495180"/>
            <a:ext cx="1879041" cy="199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237DB3A0-4807-4015-ABEF-A71FEDF78578}" type="datetime1">
              <a:rPr lang="en-US" smtClean="0"/>
              <a:t>4/7/2016</a:t>
            </a:fld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5002" y="6495180"/>
            <a:ext cx="484870" cy="199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 baseline="0">
                <a:solidFill>
                  <a:schemeClr val="bg1"/>
                </a:solidFill>
                <a:latin typeface="+mn-lt"/>
              </a:defRPr>
            </a:lvl1pPr>
          </a:lstStyle>
          <a:p>
            <a:fld id="{25C4F4D4-6F9F-4101-B420-EAE9BABB75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017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395590"/>
            <a:ext cx="4220308" cy="4624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507" y="1270000"/>
            <a:ext cx="7479173" cy="210534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5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040" y="3623250"/>
            <a:ext cx="3618769" cy="16477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5117" y="5833853"/>
            <a:ext cx="1822681" cy="59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840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ection Head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5773195"/>
            <a:ext cx="9144000" cy="11049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507" y="1270000"/>
            <a:ext cx="7479173" cy="210534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5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62" y="5827208"/>
            <a:ext cx="1828800" cy="5945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809" y="3667642"/>
            <a:ext cx="3429000" cy="155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734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5773196"/>
            <a:ext cx="9144000" cy="1104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507" y="1270000"/>
            <a:ext cx="7479173" cy="210534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5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62" y="5827208"/>
            <a:ext cx="1828800" cy="5945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040" y="3623250"/>
            <a:ext cx="3618769" cy="164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271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-10048" y="5773196"/>
            <a:ext cx="9154048" cy="1104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507" y="1270000"/>
            <a:ext cx="7479173" cy="210534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5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040" y="3623250"/>
            <a:ext cx="3618769" cy="16477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62" y="5827208"/>
            <a:ext cx="1828800" cy="59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92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84872"/>
            <a:ext cx="2190541" cy="5731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985" y="2480305"/>
            <a:ext cx="3730859" cy="189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230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6288576"/>
            <a:ext cx="9144000" cy="59228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28650" y="333483"/>
            <a:ext cx="7886700" cy="1276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628650" y="1610469"/>
            <a:ext cx="7886700" cy="40422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6565971" y="6495181"/>
            <a:ext cx="1879041" cy="199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08A68E84-3612-43E0-9205-572826868523}" type="datetime1">
              <a:rPr lang="en-US" smtClean="0"/>
              <a:t>4/7/2016</a:t>
            </a:fld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5012" y="6495181"/>
            <a:ext cx="484870" cy="199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25C4F4D4-6F9F-4101-B420-EAE9BABB75B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43280" y="6445078"/>
            <a:ext cx="914400" cy="29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023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3" r:id="rId3"/>
    <p:sldLayoutId id="2147483724" r:id="rId4"/>
    <p:sldLayoutId id="2147483728" r:id="rId5"/>
    <p:sldLayoutId id="2147483727" r:id="rId6"/>
    <p:sldLayoutId id="2147483717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a.org/Research/Experience-Study/Ind-Life/Mortality/2016-preferred-class-structure-2.asp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6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7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8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0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2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4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5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6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7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8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9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20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2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4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6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8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30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32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34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41.wmf"/><Relationship Id="rId4" Type="http://schemas.openxmlformats.org/officeDocument/2006/relationships/oleObject" Target="../embeddings/oleObject36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37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38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44.wmf"/><Relationship Id="rId4" Type="http://schemas.openxmlformats.org/officeDocument/2006/relationships/oleObject" Target="../embeddings/oleObject39.bin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5.4: Results of the Preferred Class Structure Analysis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593976" y="3166946"/>
            <a:ext cx="4573032" cy="848027"/>
          </a:xfrm>
        </p:spPr>
        <p:txBody>
          <a:bodyPr/>
          <a:lstStyle/>
          <a:p>
            <a:r>
              <a:rPr lang="en-US" dirty="0" smtClean="0"/>
              <a:t>Jaron Arboleda, ASA, MAAA</a:t>
            </a:r>
          </a:p>
          <a:p>
            <a:r>
              <a:rPr lang="en-US" dirty="0" smtClean="0"/>
              <a:t>Cindy MacDonald, FSA, MAAA, CFA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4298" y="4014973"/>
            <a:ext cx="4572710" cy="222102"/>
          </a:xfrm>
        </p:spPr>
        <p:txBody>
          <a:bodyPr/>
          <a:lstStyle/>
          <a:p>
            <a:r>
              <a:rPr lang="en-US" dirty="0" smtClean="0"/>
              <a:t>April 5, 2016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6129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7"/>
    </mc:Choice>
    <mc:Fallback xmlns="">
      <p:transition spd="slow" advTm="250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 Policy Issue Year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NT-2 already significant by 1990; </a:t>
            </a:r>
            <a:r>
              <a:rPr lang="en-US" dirty="0"/>
              <a:t>started early in the </a:t>
            </a:r>
            <a:r>
              <a:rPr lang="en-US" dirty="0" smtClean="0"/>
              <a:t>1980s; increased steadily but started dropping off by 2008/09</a:t>
            </a:r>
          </a:p>
          <a:p>
            <a:r>
              <a:rPr lang="en-US" dirty="0" smtClean="0"/>
              <a:t>NT-3 showed up in the late 1980s</a:t>
            </a:r>
          </a:p>
          <a:p>
            <a:r>
              <a:rPr lang="en-US" dirty="0" smtClean="0"/>
              <a:t>NT-4 showed up in the early 1990s		</a:t>
            </a:r>
          </a:p>
          <a:p>
            <a:r>
              <a:rPr lang="en-US" dirty="0" smtClean="0"/>
              <a:t>NT-2 drop off in 2008/09 could be the likely result of companies introducing NT-3 and NT-4</a:t>
            </a:r>
          </a:p>
          <a:p>
            <a:r>
              <a:rPr lang="en-US" dirty="0" smtClean="0"/>
              <a:t>TB-2 had the same pattern as NT-2 – started in the mid-1980s, increasing steadily without a drop off</a:t>
            </a:r>
          </a:p>
          <a:p>
            <a:r>
              <a:rPr lang="en-US" dirty="0"/>
              <a:t>Partial years affect amount of insurance values beyond 2009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C4F4D4-6F9F-4101-B420-EAE9BABB75B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571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 Duration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The pattern by duration is similar to that by issue year, in reverse but not quite</a:t>
            </a:r>
          </a:p>
          <a:p>
            <a:r>
              <a:rPr lang="en-US" dirty="0" smtClean="0"/>
              <a:t>In the 2013 submission year 2013 issues are all </a:t>
            </a:r>
            <a:r>
              <a:rPr lang="en-US" dirty="0"/>
              <a:t>in duration </a:t>
            </a:r>
            <a:r>
              <a:rPr lang="en-US" dirty="0" smtClean="0"/>
              <a:t>1; 2012 issues are generally in duration 2</a:t>
            </a:r>
            <a:endParaRPr lang="en-US" dirty="0"/>
          </a:p>
          <a:p>
            <a:r>
              <a:rPr lang="en-US" dirty="0" smtClean="0"/>
              <a:t>In the 2012 submission year 2012 </a:t>
            </a:r>
            <a:r>
              <a:rPr lang="en-US" dirty="0"/>
              <a:t>issues </a:t>
            </a:r>
            <a:r>
              <a:rPr lang="en-US" dirty="0" smtClean="0"/>
              <a:t>are </a:t>
            </a:r>
            <a:r>
              <a:rPr lang="en-US" dirty="0"/>
              <a:t>also in duration </a:t>
            </a:r>
            <a:r>
              <a:rPr lang="en-US" dirty="0" smtClean="0"/>
              <a:t>1, 2011 issues are generally in duration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C4F4D4-6F9F-4101-B420-EAE9BABB75B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301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 Issue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By exposure, age bands 30-49 had the highest exposure</a:t>
            </a:r>
          </a:p>
          <a:p>
            <a:r>
              <a:rPr lang="en-US" dirty="0" smtClean="0"/>
              <a:t>Lesser exposure from 18-29</a:t>
            </a:r>
          </a:p>
          <a:p>
            <a:r>
              <a:rPr lang="en-US" dirty="0" smtClean="0"/>
              <a:t>Dropping off sharply from age 50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C4F4D4-6F9F-4101-B420-EAE9BABB75B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575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 Gender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Not that much difference between males and females with regard to number of companies offering preferred policies</a:t>
            </a:r>
          </a:p>
          <a:p>
            <a:r>
              <a:rPr lang="en-US" dirty="0" smtClean="0"/>
              <a:t>By exposure, males are slightly higher</a:t>
            </a:r>
          </a:p>
          <a:p>
            <a:r>
              <a:rPr lang="en-US" dirty="0" smtClean="0"/>
              <a:t>Higher A/E ratios for females though in some general categories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C4F4D4-6F9F-4101-B420-EAE9BABB75B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683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 Product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More companies reported term issues on a preferred </a:t>
            </a:r>
            <a:r>
              <a:rPr lang="en-US" dirty="0"/>
              <a:t>basis than any other plan</a:t>
            </a:r>
            <a:r>
              <a:rPr lang="en-US" dirty="0" smtClean="0"/>
              <a:t> </a:t>
            </a:r>
          </a:p>
          <a:p>
            <a:r>
              <a:rPr lang="en-US" dirty="0" smtClean="0"/>
              <a:t>Preferred </a:t>
            </a:r>
            <a:r>
              <a:rPr lang="en-US" dirty="0"/>
              <a:t>policies were first issued on term </a:t>
            </a:r>
            <a:r>
              <a:rPr lang="en-US" dirty="0" smtClean="0"/>
              <a:t>insurance</a:t>
            </a:r>
          </a:p>
          <a:p>
            <a:r>
              <a:rPr lang="en-US" dirty="0" smtClean="0"/>
              <a:t>Not evident on the tables in the report because no companies showed up issuing term in the early 1990s? – term policies were short term policies so by 2009-2013 calendar years they have already expired</a:t>
            </a:r>
          </a:p>
          <a:p>
            <a:r>
              <a:rPr lang="en-US" dirty="0" smtClean="0"/>
              <a:t>Term, Perm, UL, ULSG, VL, VLSG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C4F4D4-6F9F-4101-B420-EAE9BABB75B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451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 Policy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First issued above $100,000</a:t>
            </a:r>
          </a:p>
          <a:p>
            <a:r>
              <a:rPr lang="en-US" dirty="0" smtClean="0"/>
              <a:t>Companies started issuing at higher amount bands</a:t>
            </a:r>
          </a:p>
          <a:p>
            <a:r>
              <a:rPr lang="en-US" dirty="0" smtClean="0"/>
              <a:t>To accommodate requests from sales people, preferred policies were issued below $100,000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C4F4D4-6F9F-4101-B420-EAE9BABB75B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197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Non-Preferred NS and 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NT-1 or TB-1 also called Preferred Class Structure of 1</a:t>
            </a:r>
          </a:p>
          <a:p>
            <a:r>
              <a:rPr lang="en-US" dirty="0" smtClean="0"/>
              <a:t>For cases that do not qualify for preferred rates</a:t>
            </a:r>
          </a:p>
          <a:p>
            <a:r>
              <a:rPr lang="en-US" dirty="0" smtClean="0"/>
              <a:t>Before preferred policies were issued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C4F4D4-6F9F-4101-B420-EAE9BABB75B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424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Actual to Expected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35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399" y="320039"/>
            <a:ext cx="7981950" cy="799011"/>
          </a:xfrm>
        </p:spPr>
        <p:txBody>
          <a:bodyPr anchor="b"/>
          <a:lstStyle/>
          <a:p>
            <a:r>
              <a:rPr lang="en-US" dirty="0" smtClean="0"/>
              <a:t>A/E Results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533400" y="1133798"/>
            <a:ext cx="7981949" cy="473445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Gender – male, female, </a:t>
            </a:r>
            <a:r>
              <a:rPr lang="en-US" b="1" dirty="0" smtClean="0">
                <a:solidFill>
                  <a:srgbClr val="024D7C"/>
                </a:solidFill>
              </a:rPr>
              <a:t>both</a:t>
            </a:r>
          </a:p>
          <a:p>
            <a:r>
              <a:rPr lang="en-US" dirty="0" smtClean="0"/>
              <a:t>Preferred class structures</a:t>
            </a:r>
          </a:p>
          <a:p>
            <a:pPr lvl="1"/>
            <a:r>
              <a:rPr lang="en-US" dirty="0" smtClean="0"/>
              <a:t>Non-tobacco (NT), Tobacco (</a:t>
            </a:r>
            <a:r>
              <a:rPr lang="en-US" dirty="0" err="1" smtClean="0"/>
              <a:t>Tob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NT2:  class 1 &amp; 2 </a:t>
            </a:r>
          </a:p>
          <a:p>
            <a:pPr lvl="1"/>
            <a:r>
              <a:rPr lang="en-US" dirty="0" smtClean="0"/>
              <a:t>NT3:  </a:t>
            </a:r>
            <a:r>
              <a:rPr lang="en-US" dirty="0"/>
              <a:t>class </a:t>
            </a:r>
            <a:r>
              <a:rPr lang="en-US" dirty="0" smtClean="0"/>
              <a:t>1, 2, &amp; 3 </a:t>
            </a:r>
          </a:p>
          <a:p>
            <a:pPr lvl="1"/>
            <a:r>
              <a:rPr lang="en-US" dirty="0" smtClean="0"/>
              <a:t>NT4:  </a:t>
            </a:r>
            <a:r>
              <a:rPr lang="en-US" dirty="0"/>
              <a:t>class </a:t>
            </a:r>
            <a:r>
              <a:rPr lang="en-US" dirty="0" smtClean="0"/>
              <a:t>1, 2, 3, </a:t>
            </a:r>
            <a:r>
              <a:rPr lang="en-US" dirty="0"/>
              <a:t>&amp; </a:t>
            </a:r>
            <a:r>
              <a:rPr lang="en-US" dirty="0" smtClean="0"/>
              <a:t>4</a:t>
            </a:r>
          </a:p>
          <a:p>
            <a:pPr lvl="1"/>
            <a:r>
              <a:rPr lang="en-US" dirty="0" smtClean="0"/>
              <a:t>Tob2:  </a:t>
            </a:r>
            <a:r>
              <a:rPr lang="en-US" dirty="0"/>
              <a:t>class 1 &amp; 2 </a:t>
            </a:r>
            <a:endParaRPr lang="en-US" dirty="0" smtClean="0"/>
          </a:p>
          <a:p>
            <a:r>
              <a:rPr lang="en-US" b="1" dirty="0" smtClean="0">
                <a:solidFill>
                  <a:srgbClr val="024D7C"/>
                </a:solidFill>
              </a:rPr>
              <a:t>Issue age</a:t>
            </a:r>
            <a:r>
              <a:rPr lang="en-US" dirty="0" smtClean="0"/>
              <a:t>, duration, or issue year </a:t>
            </a:r>
          </a:p>
          <a:p>
            <a:r>
              <a:rPr lang="en-US" b="1" dirty="0">
                <a:solidFill>
                  <a:srgbClr val="024D7C"/>
                </a:solidFill>
              </a:rPr>
              <a:t>Cou</a:t>
            </a:r>
            <a:r>
              <a:rPr lang="en-US" b="1" dirty="0" smtClean="0">
                <a:solidFill>
                  <a:srgbClr val="024D7C"/>
                </a:solidFill>
              </a:rPr>
              <a:t>nt</a:t>
            </a:r>
            <a:r>
              <a:rPr lang="en-US" dirty="0" smtClean="0"/>
              <a:t> or amount </a:t>
            </a:r>
          </a:p>
          <a:p>
            <a:r>
              <a:rPr lang="en-US" dirty="0" smtClean="0"/>
              <a:t>Plans </a:t>
            </a:r>
            <a:r>
              <a:rPr lang="en-US" dirty="0"/>
              <a:t>– All, perm, term, UL, ULSG, VL, VLSG</a:t>
            </a:r>
          </a:p>
          <a:p>
            <a:r>
              <a:rPr lang="en-US" dirty="0"/>
              <a:t>Size – &lt;$100k, $100-249k, $250-499k, $</a:t>
            </a:r>
            <a:r>
              <a:rPr lang="en-US" dirty="0" smtClean="0"/>
              <a:t>500-999km, $1-2.49 </a:t>
            </a:r>
            <a:r>
              <a:rPr lang="en-US" dirty="0"/>
              <a:t>mil, $2.5+ </a:t>
            </a:r>
            <a:r>
              <a:rPr lang="en-US" dirty="0" smtClean="0"/>
              <a:t>mil</a:t>
            </a:r>
          </a:p>
          <a:p>
            <a:pPr marL="228600" lvl="1">
              <a:spcBef>
                <a:spcPts val="1000"/>
              </a:spcBef>
            </a:pPr>
            <a:r>
              <a:rPr lang="en-US" sz="2800" dirty="0"/>
              <a:t>Expected </a:t>
            </a:r>
            <a:r>
              <a:rPr lang="en-US" sz="2800" dirty="0" smtClean="0"/>
              <a:t>basis = </a:t>
            </a:r>
            <a:r>
              <a:rPr lang="en-US" sz="2800" dirty="0"/>
              <a:t>2008 </a:t>
            </a:r>
            <a:r>
              <a:rPr lang="en-US" sz="2800" dirty="0" smtClean="0"/>
              <a:t>VBT</a:t>
            </a:r>
          </a:p>
          <a:p>
            <a:r>
              <a:rPr lang="en-US" b="1" dirty="0">
                <a:solidFill>
                  <a:srgbClr val="024D7C"/>
                </a:solidFill>
              </a:rPr>
              <a:t>Removed any data points with claims &lt;=</a:t>
            </a:r>
            <a:r>
              <a:rPr lang="en-US" b="1" dirty="0" smtClean="0">
                <a:solidFill>
                  <a:srgbClr val="024D7C"/>
                </a:solidFill>
              </a:rPr>
              <a:t>35</a:t>
            </a:r>
            <a:endParaRPr lang="en-US" b="1" dirty="0">
              <a:solidFill>
                <a:srgbClr val="024D7C"/>
              </a:solidFill>
            </a:endParaRPr>
          </a:p>
          <a:p>
            <a:pPr marL="457200" lvl="1" indent="0">
              <a:buNone/>
            </a:pPr>
            <a:endParaRPr lang="en-US" sz="2800" dirty="0"/>
          </a:p>
          <a:p>
            <a:pPr marL="228600" lvl="1">
              <a:spcBef>
                <a:spcPts val="1000"/>
              </a:spcBef>
            </a:pPr>
            <a:endParaRPr lang="en-US" sz="2800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56148" y="6500276"/>
            <a:ext cx="484870" cy="199717"/>
          </a:xfrm>
        </p:spPr>
        <p:txBody>
          <a:bodyPr/>
          <a:lstStyle/>
          <a:p>
            <a:fld id="{25C4F4D4-6F9F-4101-B420-EAE9BABB75B0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118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33483"/>
            <a:ext cx="7886700" cy="75588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Within Structure - NT 2</a:t>
            </a:r>
            <a:br>
              <a:rPr lang="en-US" dirty="0" smtClean="0"/>
            </a:br>
            <a:r>
              <a:rPr lang="en-US" dirty="0" smtClean="0"/>
              <a:t>All Plans, Male &amp; Female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C4F4D4-6F9F-4101-B420-EAE9BABB75B0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458473927"/>
              </p:ext>
            </p:extLst>
          </p:nvPr>
        </p:nvGraphicFramePr>
        <p:xfrm>
          <a:off x="739775" y="1620838"/>
          <a:ext cx="7662863" cy="421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9" name="Bitmap Image" r:id="rId4" imgW="5349240" imgH="2941200" progId="Paint.Picture">
                  <p:embed/>
                </p:oleObj>
              </mc:Choice>
              <mc:Fallback>
                <p:oleObj name="Bitmap Image" r:id="rId4" imgW="5349240" imgH="29412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9775" y="1620838"/>
                        <a:ext cx="7662863" cy="4213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152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333483"/>
            <a:ext cx="7981950" cy="1212288"/>
          </a:xfrm>
        </p:spPr>
        <p:txBody>
          <a:bodyPr anchor="b"/>
          <a:lstStyle/>
          <a:p>
            <a:r>
              <a:rPr lang="en-US" dirty="0" smtClean="0"/>
              <a:t>Joint SOA/MIB Initiative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533400" y="1621229"/>
            <a:ext cx="7981949" cy="4213225"/>
          </a:xfrm>
        </p:spPr>
        <p:txBody>
          <a:bodyPr>
            <a:normAutofit/>
          </a:bodyPr>
          <a:lstStyle/>
          <a:p>
            <a:r>
              <a:rPr lang="en-US" dirty="0" smtClean="0"/>
              <a:t>10/2015- Preferred Class Structure report</a:t>
            </a:r>
          </a:p>
          <a:p>
            <a:r>
              <a:rPr lang="en-US" dirty="0" smtClean="0"/>
              <a:t>3/2016 - Preferred Class Structure Part 2 report</a:t>
            </a:r>
            <a:endParaRPr lang="en-US" dirty="0"/>
          </a:p>
          <a:p>
            <a:pPr lvl="1"/>
            <a:r>
              <a:rPr lang="en-US" dirty="0" smtClean="0"/>
              <a:t>SOA </a:t>
            </a:r>
            <a:r>
              <a:rPr lang="en-US" dirty="0"/>
              <a:t>website -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www.soa.org/Research/Experience-Study/Ind-Life/Mortality/2016-preferred-class-structure-2.aspx</a:t>
            </a:r>
            <a:endParaRPr lang="en-US" dirty="0"/>
          </a:p>
          <a:p>
            <a:pPr lvl="1"/>
            <a:r>
              <a:rPr lang="en-US" dirty="0" smtClean="0"/>
              <a:t>Written </a:t>
            </a:r>
            <a:r>
              <a:rPr lang="en-US" dirty="0"/>
              <a:t>Report</a:t>
            </a:r>
          </a:p>
          <a:p>
            <a:pPr lvl="1"/>
            <a:r>
              <a:rPr lang="en-US" dirty="0" smtClean="0"/>
              <a:t>Excel files with pivot tables</a:t>
            </a:r>
          </a:p>
          <a:p>
            <a:pPr lvl="1"/>
            <a:r>
              <a:rPr lang="en-US" dirty="0" smtClean="0"/>
              <a:t>This </a:t>
            </a:r>
            <a:r>
              <a:rPr lang="en-US" dirty="0" err="1" smtClean="0"/>
              <a:t>ppt</a:t>
            </a:r>
            <a:r>
              <a:rPr lang="en-US" dirty="0" smtClean="0"/>
              <a:t>  will be added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56148" y="6500276"/>
            <a:ext cx="484870" cy="199717"/>
          </a:xfrm>
        </p:spPr>
        <p:txBody>
          <a:bodyPr/>
          <a:lstStyle/>
          <a:p>
            <a:fld id="{25C4F4D4-6F9F-4101-B420-EAE9BABB75B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47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33483"/>
            <a:ext cx="7886700" cy="75588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Within Structure - NT 3</a:t>
            </a:r>
            <a:br>
              <a:rPr lang="en-US" dirty="0" smtClean="0"/>
            </a:br>
            <a:r>
              <a:rPr lang="en-US" dirty="0" smtClean="0"/>
              <a:t>All Plans, Male &amp; Female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C4F4D4-6F9F-4101-B420-EAE9BABB75B0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 noChangeAspect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041825015"/>
              </p:ext>
            </p:extLst>
          </p:nvPr>
        </p:nvGraphicFramePr>
        <p:xfrm>
          <a:off x="658813" y="1620838"/>
          <a:ext cx="7826375" cy="421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0" name="Bitmap Image" r:id="rId4" imgW="5364360" imgH="2887920" progId="Paint.Picture">
                  <p:embed/>
                </p:oleObj>
              </mc:Choice>
              <mc:Fallback>
                <p:oleObj name="Bitmap Image" r:id="rId4" imgW="5364360" imgH="28879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8813" y="1620838"/>
                        <a:ext cx="7826375" cy="4213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782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33483"/>
            <a:ext cx="7886700" cy="75588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Within Structure - NT 4</a:t>
            </a:r>
            <a:br>
              <a:rPr lang="en-US" dirty="0" smtClean="0"/>
            </a:br>
            <a:r>
              <a:rPr lang="en-US" dirty="0" smtClean="0"/>
              <a:t>All Plans, Male &amp; Female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C4F4D4-6F9F-4101-B420-EAE9BABB75B0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184819636"/>
              </p:ext>
            </p:extLst>
          </p:nvPr>
        </p:nvGraphicFramePr>
        <p:xfrm>
          <a:off x="698500" y="1620838"/>
          <a:ext cx="7745413" cy="421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4" name="Bitmap Image" r:id="rId4" imgW="5364360" imgH="2918520" progId="Paint.Picture">
                  <p:embed/>
                </p:oleObj>
              </mc:Choice>
              <mc:Fallback>
                <p:oleObj name="Bitmap Image" r:id="rId4" imgW="5364360" imgH="29185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8500" y="1620838"/>
                        <a:ext cx="7745413" cy="4213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609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33483"/>
            <a:ext cx="7886700" cy="75588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Within Structure - </a:t>
            </a:r>
            <a:r>
              <a:rPr lang="en-US" dirty="0" err="1" smtClean="0"/>
              <a:t>Tob</a:t>
            </a:r>
            <a:r>
              <a:rPr lang="en-US" dirty="0" smtClean="0"/>
              <a:t> 2</a:t>
            </a:r>
            <a:br>
              <a:rPr lang="en-US" dirty="0" smtClean="0"/>
            </a:br>
            <a:r>
              <a:rPr lang="en-US" dirty="0" smtClean="0"/>
              <a:t>All Plans, Male &amp; Female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C4F4D4-6F9F-4101-B420-EAE9BABB75B0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171213118"/>
              </p:ext>
            </p:extLst>
          </p:nvPr>
        </p:nvGraphicFramePr>
        <p:xfrm>
          <a:off x="714375" y="1620838"/>
          <a:ext cx="7713663" cy="421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5" name="Bitmap Image" r:id="rId4" imgW="5341680" imgH="2918520" progId="Paint.Picture">
                  <p:embed/>
                </p:oleObj>
              </mc:Choice>
              <mc:Fallback>
                <p:oleObj name="Bitmap Image" r:id="rId4" imgW="5341680" imgH="29185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4375" y="1620838"/>
                        <a:ext cx="7713663" cy="4213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896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33483"/>
            <a:ext cx="7886700" cy="75588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Across Structures - Class 1</a:t>
            </a:r>
            <a:br>
              <a:rPr lang="en-US" dirty="0" smtClean="0"/>
            </a:br>
            <a:r>
              <a:rPr lang="en-US" dirty="0" smtClean="0"/>
              <a:t>All Plans, Male &amp; Female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C4F4D4-6F9F-4101-B420-EAE9BABB75B0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267209196"/>
              </p:ext>
            </p:extLst>
          </p:nvPr>
        </p:nvGraphicFramePr>
        <p:xfrm>
          <a:off x="628650" y="1670050"/>
          <a:ext cx="7886700" cy="411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4" name="Bitmap Image" r:id="rId4" imgW="5364360" imgH="2796480" progId="Paint.Picture">
                  <p:embed/>
                </p:oleObj>
              </mc:Choice>
              <mc:Fallback>
                <p:oleObj name="Bitmap Image" r:id="rId4" imgW="5364360" imgH="279648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8650" y="1670050"/>
                        <a:ext cx="7886700" cy="4113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626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1515"/>
            <a:ext cx="7886700" cy="1468954"/>
          </a:xfrm>
        </p:spPr>
        <p:txBody>
          <a:bodyPr>
            <a:normAutofit/>
          </a:bodyPr>
          <a:lstStyle/>
          <a:p>
            <a:r>
              <a:rPr lang="en-US" sz="3600" dirty="0"/>
              <a:t>Across </a:t>
            </a:r>
            <a:r>
              <a:rPr lang="en-US" sz="3600" dirty="0" smtClean="0"/>
              <a:t>Structures - Class 2</a:t>
            </a:r>
            <a:br>
              <a:rPr lang="en-US" sz="3600" dirty="0" smtClean="0"/>
            </a:br>
            <a:r>
              <a:rPr lang="en-US" sz="3600" dirty="0" smtClean="0"/>
              <a:t>All plans, Male &amp; Female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C4F4D4-6F9F-4101-B420-EAE9BABB75B0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 noChangeAspect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4142401217"/>
              </p:ext>
            </p:extLst>
          </p:nvPr>
        </p:nvGraphicFramePr>
        <p:xfrm>
          <a:off x="558312" y="1392238"/>
          <a:ext cx="7886700" cy="421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" name="Bitmap Image" r:id="rId4" imgW="5379840" imgH="2872800" progId="Paint.Picture">
                  <p:embed/>
                </p:oleObj>
              </mc:Choice>
              <mc:Fallback>
                <p:oleObj name="Bitmap Image" r:id="rId4" imgW="5379840" imgH="28728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8312" y="1392238"/>
                        <a:ext cx="7886700" cy="421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388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1515"/>
            <a:ext cx="7886700" cy="1468954"/>
          </a:xfrm>
        </p:spPr>
        <p:txBody>
          <a:bodyPr>
            <a:normAutofit/>
          </a:bodyPr>
          <a:lstStyle/>
          <a:p>
            <a:r>
              <a:rPr lang="en-US" sz="3600" dirty="0"/>
              <a:t>Across </a:t>
            </a:r>
            <a:r>
              <a:rPr lang="en-US" sz="3600" dirty="0" smtClean="0"/>
              <a:t>Structures - Class 3</a:t>
            </a:r>
            <a:br>
              <a:rPr lang="en-US" sz="3600" dirty="0" smtClean="0"/>
            </a:br>
            <a:r>
              <a:rPr lang="en-US" sz="3600" dirty="0" smtClean="0"/>
              <a:t>All plans, Male &amp; Female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C4F4D4-6F9F-4101-B420-EAE9BABB75B0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 noChangeAspect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709495475"/>
              </p:ext>
            </p:extLst>
          </p:nvPr>
        </p:nvGraphicFramePr>
        <p:xfrm>
          <a:off x="668338" y="1620838"/>
          <a:ext cx="7807325" cy="421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4" name="Bitmap Image" r:id="rId4" imgW="5379840" imgH="2903400" progId="Paint.Picture">
                  <p:embed/>
                </p:oleObj>
              </mc:Choice>
              <mc:Fallback>
                <p:oleObj name="Bitmap Image" r:id="rId4" imgW="5379840" imgH="29034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8338" y="1620838"/>
                        <a:ext cx="7807325" cy="4213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906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880"/>
            <a:ext cx="7886700" cy="1276985"/>
          </a:xfrm>
        </p:spPr>
        <p:txBody>
          <a:bodyPr/>
          <a:lstStyle/>
          <a:p>
            <a:r>
              <a:rPr lang="en-US" dirty="0" smtClean="0"/>
              <a:t>Within and Across Structure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8650" y="1261369"/>
            <a:ext cx="7886700" cy="4027895"/>
          </a:xfrm>
        </p:spPr>
        <p:txBody>
          <a:bodyPr>
            <a:normAutofit/>
          </a:bodyPr>
          <a:lstStyle/>
          <a:p>
            <a:r>
              <a:rPr lang="en-US" dirty="0"/>
              <a:t>A/E’s in worst class in each structure </a:t>
            </a:r>
            <a:r>
              <a:rPr lang="en-US" dirty="0" smtClean="0"/>
              <a:t>drop across </a:t>
            </a:r>
            <a:r>
              <a:rPr lang="en-US" dirty="0"/>
              <a:t>issue ages</a:t>
            </a:r>
          </a:p>
          <a:p>
            <a:r>
              <a:rPr lang="en-US" dirty="0"/>
              <a:t>Other classes, A/E’s are relatively flat across issue ages</a:t>
            </a:r>
          </a:p>
          <a:p>
            <a:r>
              <a:rPr lang="en-US" dirty="0" smtClean="0"/>
              <a:t>Class 1 and 2 similar results in NT-3 and NT-4</a:t>
            </a:r>
          </a:p>
          <a:p>
            <a:r>
              <a:rPr lang="en-US" dirty="0" smtClean="0"/>
              <a:t>Class 1 and 2 in NT-2 and Tob-2 may seem odd BUT different expected basis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C4F4D4-6F9F-4101-B420-EAE9BABB75B0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88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Preferred wear-off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59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8610"/>
            <a:ext cx="7886700" cy="134291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Across </a:t>
            </a:r>
            <a:r>
              <a:rPr lang="en-US" dirty="0"/>
              <a:t>Structures, Class </a:t>
            </a:r>
            <a:r>
              <a:rPr lang="en-US" dirty="0" smtClean="0"/>
              <a:t>1 &amp; 2, </a:t>
            </a:r>
            <a:r>
              <a:rPr lang="en-US" dirty="0"/>
              <a:t>All Plans</a:t>
            </a:r>
            <a:br>
              <a:rPr lang="en-US" dirty="0"/>
            </a:br>
            <a:r>
              <a:rPr lang="en-US" dirty="0"/>
              <a:t>Duration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C4F4D4-6F9F-4101-B420-EAE9BABB75B0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8650" y="1457955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Class 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1481527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Class 2</a:t>
            </a:r>
            <a:endParaRPr lang="en-US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4663829"/>
              </p:ext>
            </p:extLst>
          </p:nvPr>
        </p:nvGraphicFramePr>
        <p:xfrm>
          <a:off x="628650" y="1798712"/>
          <a:ext cx="3943350" cy="41384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93" name="Bitmap Image" r:id="rId4" imgW="5349240" imgH="2964240" progId="Paint.Picture">
                  <p:embed/>
                </p:oleObj>
              </mc:Choice>
              <mc:Fallback>
                <p:oleObj name="Bitmap Image" r:id="rId4" imgW="5349240" imgH="29642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8650" y="1798712"/>
                        <a:ext cx="3943350" cy="41384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7674060"/>
              </p:ext>
            </p:extLst>
          </p:nvPr>
        </p:nvGraphicFramePr>
        <p:xfrm>
          <a:off x="4572000" y="1798712"/>
          <a:ext cx="3943350" cy="41384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94" name="Bitmap Image" r:id="rId6" imgW="4526280" imgH="2903400" progId="Paint.Picture">
                  <p:embed/>
                </p:oleObj>
              </mc:Choice>
              <mc:Fallback>
                <p:oleObj name="Bitmap Image" r:id="rId6" imgW="4526280" imgH="29034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72000" y="1798712"/>
                        <a:ext cx="3943350" cy="41384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479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33483"/>
            <a:ext cx="7886700" cy="797052"/>
          </a:xfrm>
        </p:spPr>
        <p:txBody>
          <a:bodyPr>
            <a:normAutofit fontScale="90000"/>
          </a:bodyPr>
          <a:lstStyle/>
          <a:p>
            <a:r>
              <a:rPr lang="en-US" dirty="0"/>
              <a:t>Across Structures, Class </a:t>
            </a:r>
            <a:r>
              <a:rPr lang="en-US" dirty="0" smtClean="0"/>
              <a:t>3 </a:t>
            </a:r>
            <a:r>
              <a:rPr lang="en-US" dirty="0"/>
              <a:t>&amp; </a:t>
            </a:r>
            <a:r>
              <a:rPr lang="en-US" dirty="0" smtClean="0"/>
              <a:t>4, </a:t>
            </a:r>
            <a:r>
              <a:rPr lang="en-US" dirty="0"/>
              <a:t>All Plans</a:t>
            </a:r>
            <a:br>
              <a:rPr lang="en-US" dirty="0"/>
            </a:br>
            <a:r>
              <a:rPr lang="en-US" dirty="0"/>
              <a:t>Duration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C4F4D4-6F9F-4101-B420-EAE9BABB75B0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8500" y="1557338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Class 3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95374" y="1590676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Class 4</a:t>
            </a:r>
            <a:endParaRPr lang="en-US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8992761"/>
              </p:ext>
            </p:extLst>
          </p:nvPr>
        </p:nvGraphicFramePr>
        <p:xfrm>
          <a:off x="698499" y="1960008"/>
          <a:ext cx="3896873" cy="4075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13" name="Bitmap Image" r:id="rId4" imgW="4533840" imgH="2903400" progId="Paint.Picture">
                  <p:embed/>
                </p:oleObj>
              </mc:Choice>
              <mc:Fallback>
                <p:oleObj name="Bitmap Image" r:id="rId4" imgW="4533840" imgH="29034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8499" y="1960008"/>
                        <a:ext cx="3896873" cy="40750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3911394"/>
              </p:ext>
            </p:extLst>
          </p:nvPr>
        </p:nvGraphicFramePr>
        <p:xfrm>
          <a:off x="4572000" y="1993346"/>
          <a:ext cx="3873012" cy="4041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14" name="Bitmap Image" r:id="rId6" imgW="4533840" imgH="2903400" progId="Paint.Picture">
                  <p:embed/>
                </p:oleObj>
              </mc:Choice>
              <mc:Fallback>
                <p:oleObj name="Bitmap Image" r:id="rId6" imgW="4533840" imgH="29034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72000" y="1993346"/>
                        <a:ext cx="3873012" cy="40416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16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333483"/>
            <a:ext cx="7981950" cy="1212288"/>
          </a:xfrm>
        </p:spPr>
        <p:txBody>
          <a:bodyPr anchor="b"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533400" y="1621229"/>
            <a:ext cx="7981949" cy="4213225"/>
          </a:xfrm>
        </p:spPr>
        <p:txBody>
          <a:bodyPr>
            <a:normAutofit/>
          </a:bodyPr>
          <a:lstStyle/>
          <a:p>
            <a:r>
              <a:rPr lang="en-US" dirty="0" smtClean="0"/>
              <a:t>Data</a:t>
            </a:r>
          </a:p>
          <a:p>
            <a:r>
              <a:rPr lang="en-US" dirty="0" smtClean="0"/>
              <a:t>Preferred class structure evolution</a:t>
            </a:r>
          </a:p>
          <a:p>
            <a:r>
              <a:rPr lang="en-US" dirty="0" smtClean="0"/>
              <a:t>Actual to Expected results</a:t>
            </a:r>
          </a:p>
          <a:p>
            <a:r>
              <a:rPr lang="en-US" dirty="0" smtClean="0"/>
              <a:t>Next steps</a:t>
            </a:r>
          </a:p>
          <a:p>
            <a:r>
              <a:rPr lang="en-US" dirty="0" smtClean="0"/>
              <a:t>Feedback/questions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56148" y="6500276"/>
            <a:ext cx="484870" cy="199717"/>
          </a:xfrm>
        </p:spPr>
        <p:txBody>
          <a:bodyPr/>
          <a:lstStyle/>
          <a:p>
            <a:fld id="{25C4F4D4-6F9F-4101-B420-EAE9BABB75B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044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33483"/>
            <a:ext cx="7886700" cy="75588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Duration vs Issue Year</a:t>
            </a:r>
            <a:br>
              <a:rPr lang="en-US" dirty="0" smtClean="0"/>
            </a:br>
            <a:r>
              <a:rPr lang="en-US" dirty="0" smtClean="0"/>
              <a:t>Across </a:t>
            </a:r>
            <a:r>
              <a:rPr lang="en-US" dirty="0"/>
              <a:t>Structures, Class 1, All Plans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C4F4D4-6F9F-4101-B420-EAE9BABB75B0}" type="slidenum">
              <a:rPr lang="en-US" smtClean="0"/>
              <a:pPr/>
              <a:t>30</a:t>
            </a:fld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5731281"/>
              </p:ext>
            </p:extLst>
          </p:nvPr>
        </p:nvGraphicFramePr>
        <p:xfrm>
          <a:off x="4592638" y="1620837"/>
          <a:ext cx="4237038" cy="411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5" name="Bitmap Image" r:id="rId4" imgW="5364360" imgH="2933640" progId="Paint.Picture">
                  <p:embed/>
                </p:oleObj>
              </mc:Choice>
              <mc:Fallback>
                <p:oleObj name="Bitmap Image" r:id="rId4" imgW="5364360" imgH="29336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92638" y="1620837"/>
                        <a:ext cx="4237038" cy="4113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435386"/>
              </p:ext>
            </p:extLst>
          </p:nvPr>
        </p:nvGraphicFramePr>
        <p:xfrm>
          <a:off x="457200" y="1620837"/>
          <a:ext cx="4114800" cy="411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6" name="Bitmap Image" r:id="rId6" imgW="5349240" imgH="2964240" progId="Paint.Picture">
                  <p:embed/>
                </p:oleObj>
              </mc:Choice>
              <mc:Fallback>
                <p:oleObj name="Bitmap Image" r:id="rId6" imgW="5349240" imgH="29642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7200" y="1620837"/>
                        <a:ext cx="4114800" cy="4113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877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93335"/>
            <a:ext cx="7886700" cy="1276985"/>
          </a:xfrm>
        </p:spPr>
        <p:txBody>
          <a:bodyPr/>
          <a:lstStyle/>
          <a:p>
            <a:r>
              <a:rPr lang="en-US" dirty="0" smtClean="0"/>
              <a:t>Preferred Wear-Off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Some classes seem to show some evidence of possible preferred wear-off</a:t>
            </a:r>
          </a:p>
          <a:p>
            <a:pPr lvl="1"/>
            <a:r>
              <a:rPr lang="en-US" dirty="0"/>
              <a:t>Class 1 in Tob-2, Class 2 in NT-2 and Tob-2, and Class 3 in NT-3</a:t>
            </a:r>
            <a:endParaRPr lang="en-US" dirty="0" smtClean="0"/>
          </a:p>
          <a:p>
            <a:r>
              <a:rPr lang="en-US" dirty="0" smtClean="0"/>
              <a:t>Other classes are less clear</a:t>
            </a:r>
          </a:p>
          <a:p>
            <a:pPr lvl="1"/>
            <a:r>
              <a:rPr lang="en-US" dirty="0" smtClean="0"/>
              <a:t>Class 1 in NT-2, Class 3 in NT-4, and Class </a:t>
            </a:r>
            <a:r>
              <a:rPr lang="en-US" dirty="0"/>
              <a:t>4 in NT-4 </a:t>
            </a:r>
            <a:endParaRPr lang="en-US" dirty="0" smtClean="0"/>
          </a:p>
          <a:p>
            <a:r>
              <a:rPr lang="en-US" dirty="0" smtClean="0"/>
              <a:t>Other classes are not showing much evidence of any preferred wear-off</a:t>
            </a:r>
          </a:p>
          <a:p>
            <a:pPr lvl="1"/>
            <a:r>
              <a:rPr lang="en-US" dirty="0"/>
              <a:t>Class 1 and 2 in NT-3 and NT-4</a:t>
            </a:r>
          </a:p>
          <a:p>
            <a:r>
              <a:rPr lang="en-US" dirty="0"/>
              <a:t>Duration vs Issue Year – similar patterns, but reversed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C4F4D4-6F9F-4101-B420-EAE9BABB75B0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15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&amp; Size Comparison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57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A/E’s by Plan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C4F4D4-6F9F-4101-B420-EAE9BABB75B0}" type="slidenum">
              <a:rPr lang="en-US" smtClean="0"/>
              <a:pPr/>
              <a:t>33</a:t>
            </a:fld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 noChangeAspect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533460972"/>
              </p:ext>
            </p:extLst>
          </p:nvPr>
        </p:nvGraphicFramePr>
        <p:xfrm>
          <a:off x="730250" y="1610469"/>
          <a:ext cx="7683500" cy="3748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0" name="Bitmap Image" r:id="rId4" imgW="5364360" imgH="2941200" progId="Paint.Picture">
                  <p:embed/>
                </p:oleObj>
              </mc:Choice>
              <mc:Fallback>
                <p:oleObj name="Bitmap Image" r:id="rId4" imgW="5364360" imgH="29412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0250" y="1610469"/>
                        <a:ext cx="7683500" cy="37489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730250" y="555795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24D7C"/>
                </a:solidFill>
              </a:rPr>
              <a:t>No data </a:t>
            </a:r>
            <a:r>
              <a:rPr lang="en-US" dirty="0">
                <a:solidFill>
                  <a:srgbClr val="024D7C"/>
                </a:solidFill>
              </a:rPr>
              <a:t>points </a:t>
            </a:r>
            <a:r>
              <a:rPr lang="en-US" dirty="0" smtClean="0">
                <a:solidFill>
                  <a:srgbClr val="024D7C"/>
                </a:solidFill>
              </a:rPr>
              <a:t>removed; by count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60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4244"/>
            <a:ext cx="7886700" cy="1276985"/>
          </a:xfrm>
        </p:spPr>
        <p:txBody>
          <a:bodyPr/>
          <a:lstStyle/>
          <a:p>
            <a:r>
              <a:rPr lang="en-US" dirty="0" smtClean="0"/>
              <a:t>A/E’s by Size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C4F4D4-6F9F-4101-B420-EAE9BABB75B0}" type="slidenum">
              <a:rPr lang="en-US" smtClean="0"/>
              <a:pPr/>
              <a:t>34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175297872"/>
              </p:ext>
            </p:extLst>
          </p:nvPr>
        </p:nvGraphicFramePr>
        <p:xfrm>
          <a:off x="739775" y="1620839"/>
          <a:ext cx="7662863" cy="3941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0" name="Bitmap Image" r:id="rId4" imgW="5364360" imgH="2949120" progId="Paint.Picture">
                  <p:embed/>
                </p:oleObj>
              </mc:Choice>
              <mc:Fallback>
                <p:oleObj name="Bitmap Image" r:id="rId4" imgW="5364360" imgH="29491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9775" y="1620839"/>
                        <a:ext cx="7662863" cy="3941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77900" y="5667625"/>
            <a:ext cx="3373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24D7C"/>
                </a:solidFill>
              </a:rPr>
              <a:t>No data </a:t>
            </a:r>
            <a:r>
              <a:rPr lang="en-US" dirty="0">
                <a:solidFill>
                  <a:srgbClr val="024D7C"/>
                </a:solidFill>
              </a:rPr>
              <a:t>points </a:t>
            </a:r>
            <a:r>
              <a:rPr lang="en-US" dirty="0" smtClean="0">
                <a:solidFill>
                  <a:srgbClr val="024D7C"/>
                </a:solidFill>
              </a:rPr>
              <a:t>removed, by count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51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58992"/>
            <a:ext cx="7886700" cy="1276985"/>
          </a:xfrm>
        </p:spPr>
        <p:txBody>
          <a:bodyPr/>
          <a:lstStyle/>
          <a:p>
            <a:r>
              <a:rPr lang="en-US" dirty="0" smtClean="0"/>
              <a:t>A/E’s by Size &amp; Issue Age – NT2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C4F4D4-6F9F-4101-B420-EAE9BABB75B0}" type="slidenum">
              <a:rPr lang="en-US" smtClean="0"/>
              <a:pPr/>
              <a:t>35</a:t>
            </a:fld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 noChangeAspect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4051127530"/>
              </p:ext>
            </p:extLst>
          </p:nvPr>
        </p:nvGraphicFramePr>
        <p:xfrm>
          <a:off x="1065213" y="1635586"/>
          <a:ext cx="7013575" cy="421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25" name="Bitmap Image" r:id="rId4" imgW="3665160" imgH="2202120" progId="Paint.Picture">
                  <p:embed/>
                </p:oleObj>
              </mc:Choice>
              <mc:Fallback>
                <p:oleObj name="Bitmap Image" r:id="rId4" imgW="3665160" imgH="22021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65213" y="1635586"/>
                        <a:ext cx="7013575" cy="4213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1065212" y="5948707"/>
            <a:ext cx="52593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24D7C"/>
                </a:solidFill>
              </a:rPr>
              <a:t>Removed any data points with claims &lt;=</a:t>
            </a:r>
            <a:r>
              <a:rPr lang="en-US" dirty="0" smtClean="0">
                <a:solidFill>
                  <a:srgbClr val="024D7C"/>
                </a:solidFill>
              </a:rPr>
              <a:t>35; by count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29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58992"/>
            <a:ext cx="7886700" cy="1276985"/>
          </a:xfrm>
        </p:spPr>
        <p:txBody>
          <a:bodyPr/>
          <a:lstStyle/>
          <a:p>
            <a:r>
              <a:rPr lang="en-US" dirty="0" smtClean="0"/>
              <a:t>A/E’s by Size &amp; Issue Age – NT3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C4F4D4-6F9F-4101-B420-EAE9BABB75B0}" type="slidenum">
              <a:rPr lang="en-US" smtClean="0"/>
              <a:pPr/>
              <a:t>36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649349143"/>
              </p:ext>
            </p:extLst>
          </p:nvPr>
        </p:nvGraphicFramePr>
        <p:xfrm>
          <a:off x="628650" y="1804988"/>
          <a:ext cx="7886700" cy="3843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47" name="Bitmap Image" r:id="rId4" imgW="4518720" imgH="2202120" progId="Paint.Picture">
                  <p:embed/>
                </p:oleObj>
              </mc:Choice>
              <mc:Fallback>
                <p:oleObj name="Bitmap Image" r:id="rId4" imgW="4518720" imgH="22021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8650" y="1804988"/>
                        <a:ext cx="7886700" cy="3843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633412" y="5847107"/>
            <a:ext cx="52593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24D7C"/>
                </a:solidFill>
              </a:rPr>
              <a:t>Removed any data points with claims &lt;=</a:t>
            </a:r>
            <a:r>
              <a:rPr lang="en-US" dirty="0" smtClean="0">
                <a:solidFill>
                  <a:srgbClr val="024D7C"/>
                </a:solidFill>
              </a:rPr>
              <a:t>35; by count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34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4244"/>
            <a:ext cx="7886700" cy="1276985"/>
          </a:xfrm>
        </p:spPr>
        <p:txBody>
          <a:bodyPr/>
          <a:lstStyle/>
          <a:p>
            <a:r>
              <a:rPr lang="en-US" dirty="0" smtClean="0"/>
              <a:t>A/E’s by Size &amp; Issue Age – NT4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C4F4D4-6F9F-4101-B420-EAE9BABB75B0}" type="slidenum">
              <a:rPr lang="en-US" smtClean="0"/>
              <a:pPr/>
              <a:t>37</a:t>
            </a:fld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 noChangeAspect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794911823"/>
              </p:ext>
            </p:extLst>
          </p:nvPr>
        </p:nvGraphicFramePr>
        <p:xfrm>
          <a:off x="628650" y="1621229"/>
          <a:ext cx="7886700" cy="4169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71" name="Bitmap Image" r:id="rId4" imgW="5920920" imgH="2209680" progId="Paint.Picture">
                  <p:embed/>
                </p:oleObj>
              </mc:Choice>
              <mc:Fallback>
                <p:oleObj name="Bitmap Image" r:id="rId4" imgW="5920920" imgH="220968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8650" y="1621229"/>
                        <a:ext cx="7886700" cy="41699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633412" y="5847107"/>
            <a:ext cx="52593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24D7C"/>
                </a:solidFill>
              </a:rPr>
              <a:t>Removed any data points with claims &lt;=</a:t>
            </a:r>
            <a:r>
              <a:rPr lang="en-US" dirty="0" smtClean="0">
                <a:solidFill>
                  <a:srgbClr val="024D7C"/>
                </a:solidFill>
              </a:rPr>
              <a:t>35; by count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16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4244"/>
            <a:ext cx="7886700" cy="1276985"/>
          </a:xfrm>
        </p:spPr>
        <p:txBody>
          <a:bodyPr/>
          <a:lstStyle/>
          <a:p>
            <a:r>
              <a:rPr lang="en-US" dirty="0" smtClean="0"/>
              <a:t>A/E’s by Size &amp; Issue Age – Tob2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C4F4D4-6F9F-4101-B420-EAE9BABB75B0}" type="slidenum">
              <a:rPr lang="en-US" smtClean="0"/>
              <a:pPr/>
              <a:t>38</a:t>
            </a:fld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 noChangeAspect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4190438483"/>
              </p:ext>
            </p:extLst>
          </p:nvPr>
        </p:nvGraphicFramePr>
        <p:xfrm>
          <a:off x="628650" y="1621229"/>
          <a:ext cx="7013575" cy="421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5" name="Bitmap Image" r:id="rId4" imgW="3665160" imgH="2202120" progId="Paint.Picture">
                  <p:embed/>
                </p:oleObj>
              </mc:Choice>
              <mc:Fallback>
                <p:oleObj name="Bitmap Image" r:id="rId4" imgW="3665160" imgH="22021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8650" y="1621229"/>
                        <a:ext cx="7013575" cy="4213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633412" y="5847107"/>
            <a:ext cx="52593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24D7C"/>
                </a:solidFill>
              </a:rPr>
              <a:t>Removed any data points with claims &lt;=</a:t>
            </a:r>
            <a:r>
              <a:rPr lang="en-US" dirty="0" smtClean="0">
                <a:solidFill>
                  <a:srgbClr val="024D7C"/>
                </a:solidFill>
              </a:rPr>
              <a:t>35; by count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16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 Plan &amp; By Size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By plan, no consistent pattern of A/E’s</a:t>
            </a:r>
          </a:p>
          <a:p>
            <a:r>
              <a:rPr lang="en-US" dirty="0" smtClean="0"/>
              <a:t>Term policies in NT-2, class 2 has the highest A/E’s</a:t>
            </a:r>
          </a:p>
          <a:p>
            <a:r>
              <a:rPr lang="en-US" dirty="0" smtClean="0"/>
              <a:t>A/E’s, across all issue ages, vary inversely with size</a:t>
            </a:r>
          </a:p>
          <a:p>
            <a:r>
              <a:rPr lang="en-US" dirty="0" smtClean="0"/>
              <a:t>A/E’s decrease with issue age in the highest class in a structure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C4F4D4-6F9F-4101-B420-EAE9BABB75B0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86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66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Actual to Expected Quartile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05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A/E Quartile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8650" y="1666949"/>
            <a:ext cx="7886700" cy="4213225"/>
          </a:xfrm>
        </p:spPr>
        <p:txBody>
          <a:bodyPr>
            <a:normAutofit fontScale="92500" lnSpcReduction="10000"/>
          </a:bodyPr>
          <a:lstStyle/>
          <a:p>
            <a:pPr marL="228600" lvl="1">
              <a:spcBef>
                <a:spcPts val="1000"/>
              </a:spcBef>
            </a:pPr>
            <a:r>
              <a:rPr lang="en-US" sz="2800" dirty="0" smtClean="0"/>
              <a:t>Within a structure – across classes</a:t>
            </a:r>
          </a:p>
          <a:p>
            <a:pPr lvl="1"/>
            <a:r>
              <a:rPr lang="en-US" dirty="0" smtClean="0"/>
              <a:t>A/E’s &amp; claims</a:t>
            </a:r>
          </a:p>
          <a:p>
            <a:pPr lvl="1"/>
            <a:r>
              <a:rPr lang="en-US" dirty="0" smtClean="0"/>
              <a:t>Expected = 2008 VBT</a:t>
            </a:r>
          </a:p>
          <a:p>
            <a:pPr lvl="1"/>
            <a:r>
              <a:rPr lang="en-US" dirty="0" smtClean="0"/>
              <a:t>All plans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Male vs female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Issue age groups and duration groups by count</a:t>
            </a:r>
            <a:endParaRPr lang="en-US" dirty="0" smtClean="0"/>
          </a:p>
          <a:p>
            <a:r>
              <a:rPr lang="en-US" dirty="0" smtClean="0"/>
              <a:t>Quartiles based on company ranking </a:t>
            </a:r>
            <a:endParaRPr lang="en-US" dirty="0"/>
          </a:p>
          <a:p>
            <a:pPr lvl="1"/>
            <a:r>
              <a:rPr lang="en-US" dirty="0" smtClean="0"/>
              <a:t>Within the group, ranked by A/E; if same A/E, ranked by exposure</a:t>
            </a:r>
          </a:p>
          <a:p>
            <a:pPr lvl="1"/>
            <a:r>
              <a:rPr lang="en-US" dirty="0" smtClean="0"/>
              <a:t>At least 5 companies in a quartile.</a:t>
            </a:r>
          </a:p>
          <a:p>
            <a:r>
              <a:rPr lang="en-US" b="1" dirty="0">
                <a:solidFill>
                  <a:srgbClr val="024D7C"/>
                </a:solidFill>
              </a:rPr>
              <a:t>Removed any data points with claims &lt;=35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C4F4D4-6F9F-4101-B420-EAE9BABB75B0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46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Quartile A/</a:t>
            </a:r>
            <a:r>
              <a:rPr lang="en-US" dirty="0" err="1" smtClean="0"/>
              <a:t>Es</a:t>
            </a:r>
            <a:r>
              <a:rPr lang="en-US" dirty="0" smtClean="0"/>
              <a:t> -NT2 Structure </a:t>
            </a:r>
            <a:br>
              <a:rPr lang="en-US" dirty="0" smtClean="0"/>
            </a:br>
            <a:r>
              <a:rPr lang="en-US" dirty="0" smtClean="0"/>
              <a:t>All </a:t>
            </a:r>
            <a:r>
              <a:rPr lang="en-US" dirty="0"/>
              <a:t>Plans, Male </a:t>
            </a:r>
            <a:r>
              <a:rPr lang="en-US" dirty="0" smtClean="0"/>
              <a:t>vs Female, Issue 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C4F4D4-6F9F-4101-B420-EAE9BABB75B0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7272" y="1853291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1861497"/>
            <a:ext cx="85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Female</a:t>
            </a:r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462403"/>
              </p:ext>
            </p:extLst>
          </p:nvPr>
        </p:nvGraphicFramePr>
        <p:xfrm>
          <a:off x="677272" y="2313214"/>
          <a:ext cx="3894728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0" name="Bitmap Image" r:id="rId4" imgW="5372280" imgH="2971800" progId="Paint.Picture">
                  <p:embed/>
                </p:oleObj>
              </mc:Choice>
              <mc:Fallback>
                <p:oleObj name="Bitmap Image" r:id="rId4" imgW="5372280" imgH="29718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7272" y="2313214"/>
                        <a:ext cx="3894728" cy="297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921177"/>
              </p:ext>
            </p:extLst>
          </p:nvPr>
        </p:nvGraphicFramePr>
        <p:xfrm>
          <a:off x="4515335" y="2313214"/>
          <a:ext cx="3929677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1" name="Bitmap Image" r:id="rId6" imgW="5379840" imgH="2971800" progId="Paint.Picture">
                  <p:embed/>
                </p:oleObj>
              </mc:Choice>
              <mc:Fallback>
                <p:oleObj name="Bitmap Image" r:id="rId6" imgW="5379840" imgH="29718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15335" y="2313214"/>
                        <a:ext cx="3929677" cy="297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335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Quartile A/</a:t>
            </a:r>
            <a:r>
              <a:rPr lang="en-US" dirty="0" err="1" smtClean="0"/>
              <a:t>Es</a:t>
            </a:r>
            <a:r>
              <a:rPr lang="en-US" dirty="0" smtClean="0"/>
              <a:t> –NT3 Structure </a:t>
            </a:r>
            <a:br>
              <a:rPr lang="en-US" dirty="0" smtClean="0"/>
            </a:br>
            <a:r>
              <a:rPr lang="en-US" dirty="0" smtClean="0"/>
              <a:t>All </a:t>
            </a:r>
            <a:r>
              <a:rPr lang="en-US" dirty="0"/>
              <a:t>Plans, Male </a:t>
            </a:r>
            <a:r>
              <a:rPr lang="en-US" dirty="0" smtClean="0"/>
              <a:t>vs Female, Issue 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C4F4D4-6F9F-4101-B420-EAE9BABB75B0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7272" y="1853291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1861497"/>
            <a:ext cx="85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Female</a:t>
            </a:r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7182355"/>
              </p:ext>
            </p:extLst>
          </p:nvPr>
        </p:nvGraphicFramePr>
        <p:xfrm>
          <a:off x="677272" y="2481858"/>
          <a:ext cx="3894728" cy="288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18" name="Bitmap Image" r:id="rId4" imgW="6019920" imgH="2887920" progId="Paint.Picture">
                  <p:embed/>
                </p:oleObj>
              </mc:Choice>
              <mc:Fallback>
                <p:oleObj name="Bitmap Image" r:id="rId4" imgW="6019920" imgH="28879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7272" y="2481858"/>
                        <a:ext cx="3894728" cy="2887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6638914"/>
              </p:ext>
            </p:extLst>
          </p:nvPr>
        </p:nvGraphicFramePr>
        <p:xfrm>
          <a:off x="4572000" y="2490064"/>
          <a:ext cx="3873012" cy="287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19" name="Bitmap Image" r:id="rId6" imgW="6019920" imgH="2880360" progId="Paint.Picture">
                  <p:embed/>
                </p:oleObj>
              </mc:Choice>
              <mc:Fallback>
                <p:oleObj name="Bitmap Image" r:id="rId6" imgW="6019920" imgH="288036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72000" y="2490064"/>
                        <a:ext cx="3873012" cy="287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245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Quartile A/</a:t>
            </a:r>
            <a:r>
              <a:rPr lang="en-US" dirty="0" err="1" smtClean="0"/>
              <a:t>Es</a:t>
            </a:r>
            <a:r>
              <a:rPr lang="en-US" dirty="0" smtClean="0"/>
              <a:t> –NT4 Structure </a:t>
            </a:r>
            <a:br>
              <a:rPr lang="en-US" dirty="0" smtClean="0"/>
            </a:br>
            <a:r>
              <a:rPr lang="en-US" dirty="0" smtClean="0"/>
              <a:t>All </a:t>
            </a:r>
            <a:r>
              <a:rPr lang="en-US" dirty="0"/>
              <a:t>Plans, Male </a:t>
            </a:r>
            <a:r>
              <a:rPr lang="en-US" dirty="0" smtClean="0"/>
              <a:t>vs Female, Issue 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C4F4D4-6F9F-4101-B420-EAE9BABB75B0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7272" y="1853291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1861497"/>
            <a:ext cx="85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Female</a:t>
            </a:r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5844371"/>
              </p:ext>
            </p:extLst>
          </p:nvPr>
        </p:nvGraphicFramePr>
        <p:xfrm>
          <a:off x="677272" y="2481858"/>
          <a:ext cx="3894728" cy="294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62" name="Bitmap Image" r:id="rId4" imgW="5379840" imgH="2949120" progId="Paint.Picture">
                  <p:embed/>
                </p:oleObj>
              </mc:Choice>
              <mc:Fallback>
                <p:oleObj name="Bitmap Image" r:id="rId4" imgW="5379840" imgH="29491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7272" y="2481858"/>
                        <a:ext cx="3894728" cy="294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8920383"/>
              </p:ext>
            </p:extLst>
          </p:nvPr>
        </p:nvGraphicFramePr>
        <p:xfrm>
          <a:off x="4572001" y="2481858"/>
          <a:ext cx="3873012" cy="294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63" name="Bitmap Image" r:id="rId6" imgW="5379840" imgH="2949120" progId="Paint.Picture">
                  <p:embed/>
                </p:oleObj>
              </mc:Choice>
              <mc:Fallback>
                <p:oleObj name="Bitmap Image" r:id="rId6" imgW="5379840" imgH="29491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72001" y="2481858"/>
                        <a:ext cx="3873012" cy="294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731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Quartile A/</a:t>
            </a:r>
            <a:r>
              <a:rPr lang="en-US" dirty="0" err="1" smtClean="0"/>
              <a:t>Es</a:t>
            </a:r>
            <a:r>
              <a:rPr lang="en-US" dirty="0" smtClean="0"/>
              <a:t> –Tob2 Structure </a:t>
            </a:r>
            <a:br>
              <a:rPr lang="en-US" dirty="0" smtClean="0"/>
            </a:br>
            <a:r>
              <a:rPr lang="en-US" dirty="0" smtClean="0"/>
              <a:t>All </a:t>
            </a:r>
            <a:r>
              <a:rPr lang="en-US" dirty="0"/>
              <a:t>Plans, Male </a:t>
            </a:r>
            <a:r>
              <a:rPr lang="en-US" dirty="0" smtClean="0"/>
              <a:t>vs Female, Issue 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C4F4D4-6F9F-4101-B420-EAE9BABB75B0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7272" y="1853291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1861497"/>
            <a:ext cx="85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Female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707572"/>
              </p:ext>
            </p:extLst>
          </p:nvPr>
        </p:nvGraphicFramePr>
        <p:xfrm>
          <a:off x="677273" y="2481858"/>
          <a:ext cx="3894728" cy="293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04" name="Bitmap Image" r:id="rId4" imgW="5379840" imgH="2933640" progId="Paint.Picture">
                  <p:embed/>
                </p:oleObj>
              </mc:Choice>
              <mc:Fallback>
                <p:oleObj name="Bitmap Image" r:id="rId4" imgW="5379840" imgH="29336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7273" y="2481858"/>
                        <a:ext cx="3894728" cy="293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5505078"/>
              </p:ext>
            </p:extLst>
          </p:nvPr>
        </p:nvGraphicFramePr>
        <p:xfrm>
          <a:off x="4482875" y="2490064"/>
          <a:ext cx="4032476" cy="294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05" name="Bitmap Image" r:id="rId6" imgW="5379840" imgH="2941200" progId="Paint.Picture">
                  <p:embed/>
                </p:oleObj>
              </mc:Choice>
              <mc:Fallback>
                <p:oleObj name="Bitmap Image" r:id="rId6" imgW="5379840" imgH="29412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82875" y="2490064"/>
                        <a:ext cx="4032476" cy="294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829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Quartile A/</a:t>
            </a:r>
            <a:r>
              <a:rPr lang="en-US" dirty="0" err="1" smtClean="0"/>
              <a:t>Es</a:t>
            </a:r>
            <a:r>
              <a:rPr lang="en-US" dirty="0" smtClean="0"/>
              <a:t> -NT2 Structure </a:t>
            </a:r>
            <a:br>
              <a:rPr lang="en-US" dirty="0" smtClean="0"/>
            </a:br>
            <a:r>
              <a:rPr lang="en-US" dirty="0" smtClean="0"/>
              <a:t>All </a:t>
            </a:r>
            <a:r>
              <a:rPr lang="en-US" dirty="0"/>
              <a:t>Plans, Male </a:t>
            </a:r>
            <a:r>
              <a:rPr lang="en-US" dirty="0" smtClean="0"/>
              <a:t>vs Female, Duration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C4F4D4-6F9F-4101-B420-EAE9BABB75B0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7272" y="1853291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1861497"/>
            <a:ext cx="85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Female</a:t>
            </a:r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9223614"/>
              </p:ext>
            </p:extLst>
          </p:nvPr>
        </p:nvGraphicFramePr>
        <p:xfrm>
          <a:off x="677273" y="2481858"/>
          <a:ext cx="3894728" cy="293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90" name="Bitmap Image" r:id="rId4" imgW="5356800" imgH="2933640" progId="Paint.Picture">
                  <p:embed/>
                </p:oleObj>
              </mc:Choice>
              <mc:Fallback>
                <p:oleObj name="Bitmap Image" r:id="rId4" imgW="5356800" imgH="29336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7273" y="2481858"/>
                        <a:ext cx="3894728" cy="293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8407851"/>
              </p:ext>
            </p:extLst>
          </p:nvPr>
        </p:nvGraphicFramePr>
        <p:xfrm>
          <a:off x="4572000" y="2481858"/>
          <a:ext cx="3873012" cy="293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91" name="Bitmap Image" r:id="rId6" imgW="5356800" imgH="2933640" progId="Paint.Picture">
                  <p:embed/>
                </p:oleObj>
              </mc:Choice>
              <mc:Fallback>
                <p:oleObj name="Bitmap Image" r:id="rId6" imgW="5356800" imgH="29336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72000" y="2481858"/>
                        <a:ext cx="3873012" cy="293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106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Quartile A/</a:t>
            </a:r>
            <a:r>
              <a:rPr lang="en-US" dirty="0" err="1" smtClean="0"/>
              <a:t>Es</a:t>
            </a:r>
            <a:r>
              <a:rPr lang="en-US" dirty="0" smtClean="0"/>
              <a:t> –NT3 Structure </a:t>
            </a:r>
            <a:br>
              <a:rPr lang="en-US" dirty="0" smtClean="0"/>
            </a:br>
            <a:r>
              <a:rPr lang="en-US" dirty="0" smtClean="0"/>
              <a:t>All </a:t>
            </a:r>
            <a:r>
              <a:rPr lang="en-US" dirty="0"/>
              <a:t>Plans, Male </a:t>
            </a:r>
            <a:r>
              <a:rPr lang="en-US" dirty="0" smtClean="0"/>
              <a:t>vs Female, Duration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C4F4D4-6F9F-4101-B420-EAE9BABB75B0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7272" y="1853291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1861497"/>
            <a:ext cx="85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Female</a:t>
            </a:r>
            <a:endParaRPr lang="en-US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6587961"/>
              </p:ext>
            </p:extLst>
          </p:nvPr>
        </p:nvGraphicFramePr>
        <p:xfrm>
          <a:off x="677272" y="2481858"/>
          <a:ext cx="3894728" cy="291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36" name="Bitmap Image" r:id="rId4" imgW="5372280" imgH="2918520" progId="Paint.Picture">
                  <p:embed/>
                </p:oleObj>
              </mc:Choice>
              <mc:Fallback>
                <p:oleObj name="Bitmap Image" r:id="rId4" imgW="5372280" imgH="29185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7272" y="2481858"/>
                        <a:ext cx="3894728" cy="291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1612628"/>
              </p:ext>
            </p:extLst>
          </p:nvPr>
        </p:nvGraphicFramePr>
        <p:xfrm>
          <a:off x="4493761" y="2481857"/>
          <a:ext cx="3951252" cy="291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37" name="Bitmap Image" r:id="rId6" imgW="5379840" imgH="2918520" progId="Paint.Picture">
                  <p:embed/>
                </p:oleObj>
              </mc:Choice>
              <mc:Fallback>
                <p:oleObj name="Bitmap Image" r:id="rId6" imgW="5379840" imgH="29185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93761" y="2481857"/>
                        <a:ext cx="3951252" cy="291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856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Quartile A/</a:t>
            </a:r>
            <a:r>
              <a:rPr lang="en-US" dirty="0" err="1" smtClean="0"/>
              <a:t>Es</a:t>
            </a:r>
            <a:r>
              <a:rPr lang="en-US" dirty="0" smtClean="0"/>
              <a:t> –NT4 Structure </a:t>
            </a:r>
            <a:br>
              <a:rPr lang="en-US" dirty="0" smtClean="0"/>
            </a:br>
            <a:r>
              <a:rPr lang="en-US" dirty="0" smtClean="0"/>
              <a:t>All </a:t>
            </a:r>
            <a:r>
              <a:rPr lang="en-US" dirty="0"/>
              <a:t>Plans, Male </a:t>
            </a:r>
            <a:r>
              <a:rPr lang="en-US" dirty="0" smtClean="0"/>
              <a:t>vs Female, Duration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C4F4D4-6F9F-4101-B420-EAE9BABB75B0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7272" y="1853291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1861497"/>
            <a:ext cx="85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Female</a:t>
            </a:r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705916"/>
              </p:ext>
            </p:extLst>
          </p:nvPr>
        </p:nvGraphicFramePr>
        <p:xfrm>
          <a:off x="677273" y="2593912"/>
          <a:ext cx="3894728" cy="291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82" name="Bitmap Image" r:id="rId4" imgW="5364360" imgH="2918520" progId="Paint.Picture">
                  <p:embed/>
                </p:oleObj>
              </mc:Choice>
              <mc:Fallback>
                <p:oleObj name="Bitmap Image" r:id="rId4" imgW="5364360" imgH="29185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7273" y="2593912"/>
                        <a:ext cx="3894728" cy="291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3036796"/>
              </p:ext>
            </p:extLst>
          </p:nvPr>
        </p:nvGraphicFramePr>
        <p:xfrm>
          <a:off x="4572001" y="2593170"/>
          <a:ext cx="3873012" cy="291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83" name="Bitmap Image" r:id="rId6" imgW="5364360" imgH="2918520" progId="Paint.Picture">
                  <p:embed/>
                </p:oleObj>
              </mc:Choice>
              <mc:Fallback>
                <p:oleObj name="Bitmap Image" r:id="rId6" imgW="5364360" imgH="29185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72001" y="2593170"/>
                        <a:ext cx="3873012" cy="291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864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Quartile A/</a:t>
            </a:r>
            <a:r>
              <a:rPr lang="en-US" dirty="0" err="1" smtClean="0"/>
              <a:t>Es</a:t>
            </a:r>
            <a:r>
              <a:rPr lang="en-US" dirty="0" smtClean="0"/>
              <a:t> –Tob2 Structure </a:t>
            </a:r>
            <a:br>
              <a:rPr lang="en-US" dirty="0" smtClean="0"/>
            </a:br>
            <a:r>
              <a:rPr lang="en-US" dirty="0" smtClean="0"/>
              <a:t>All </a:t>
            </a:r>
            <a:r>
              <a:rPr lang="en-US" dirty="0"/>
              <a:t>Plans, Male </a:t>
            </a:r>
            <a:r>
              <a:rPr lang="en-US" dirty="0" smtClean="0"/>
              <a:t>vs Female, Duration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C4F4D4-6F9F-4101-B420-EAE9BABB75B0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7272" y="1853291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1861497"/>
            <a:ext cx="85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Female</a:t>
            </a:r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061821"/>
              </p:ext>
            </p:extLst>
          </p:nvPr>
        </p:nvGraphicFramePr>
        <p:xfrm>
          <a:off x="677273" y="2538224"/>
          <a:ext cx="3894728" cy="293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28" name="Bitmap Image" r:id="rId4" imgW="5356800" imgH="2933640" progId="Paint.Picture">
                  <p:embed/>
                </p:oleObj>
              </mc:Choice>
              <mc:Fallback>
                <p:oleObj name="Bitmap Image" r:id="rId4" imgW="5356800" imgH="29336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7273" y="2538224"/>
                        <a:ext cx="3894728" cy="293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9396354"/>
              </p:ext>
            </p:extLst>
          </p:nvPr>
        </p:nvGraphicFramePr>
        <p:xfrm>
          <a:off x="4572001" y="2538224"/>
          <a:ext cx="3873012" cy="293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29" name="Bitmap Image" r:id="rId6" imgW="5356800" imgH="2933640" progId="Paint.Picture">
                  <p:embed/>
                </p:oleObj>
              </mc:Choice>
              <mc:Fallback>
                <p:oleObj name="Bitmap Image" r:id="rId6" imgW="5356800" imgH="29336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72001" y="2538224"/>
                        <a:ext cx="3873012" cy="293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063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333483"/>
            <a:ext cx="7981950" cy="621924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dirty="0" smtClean="0"/>
              <a:t>Source of Data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533400" y="1287625"/>
            <a:ext cx="7981949" cy="4546830"/>
          </a:xfrm>
        </p:spPr>
        <p:txBody>
          <a:bodyPr/>
          <a:lstStyle/>
          <a:p>
            <a:r>
              <a:rPr lang="en-US" dirty="0" smtClean="0"/>
              <a:t>Majority of the data is </a:t>
            </a:r>
            <a:r>
              <a:rPr lang="en-US" dirty="0"/>
              <a:t>from the Statistical Agent submissions of NY State from </a:t>
            </a:r>
            <a:r>
              <a:rPr lang="en-US" dirty="0" smtClean="0"/>
              <a:t>2009 to 2013 and </a:t>
            </a:r>
            <a:r>
              <a:rPr lang="en-US" dirty="0"/>
              <a:t>KS State from 2011 to </a:t>
            </a:r>
            <a:r>
              <a:rPr lang="en-US" dirty="0" smtClean="0"/>
              <a:t>2013; a total of 88 companies in 2013; exposure requirement</a:t>
            </a:r>
          </a:p>
          <a:p>
            <a:r>
              <a:rPr lang="en-US" dirty="0" smtClean="0"/>
              <a:t>11 KS companies also submitted data for years 2009 and 2010; requested by the SOA</a:t>
            </a:r>
          </a:p>
          <a:p>
            <a:r>
              <a:rPr lang="en-US" dirty="0" smtClean="0"/>
              <a:t>MIB, the Statistical Agent for NY and KS, is currently working on the 2014 data call</a:t>
            </a:r>
          </a:p>
          <a:p>
            <a:r>
              <a:rPr lang="en-US" dirty="0" smtClean="0"/>
              <a:t>Periodic updates to this Preferred study every few years</a:t>
            </a:r>
          </a:p>
          <a:p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56148" y="6500276"/>
            <a:ext cx="484870" cy="199717"/>
          </a:xfrm>
        </p:spPr>
        <p:txBody>
          <a:bodyPr/>
          <a:lstStyle/>
          <a:p>
            <a:fld id="{25C4F4D4-6F9F-4101-B420-EAE9BABB75B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992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A/E Quartile </a:t>
            </a:r>
            <a:r>
              <a:rPr lang="en-US" dirty="0" smtClean="0"/>
              <a:t>Analysis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Variance </a:t>
            </a:r>
            <a:r>
              <a:rPr lang="en-US" dirty="0"/>
              <a:t>across </a:t>
            </a:r>
            <a:r>
              <a:rPr lang="en-US" dirty="0" smtClean="0"/>
              <a:t>companies </a:t>
            </a:r>
            <a:r>
              <a:rPr lang="en-US" dirty="0"/>
              <a:t>increases with </a:t>
            </a:r>
            <a:r>
              <a:rPr lang="en-US" dirty="0" smtClean="0"/>
              <a:t>class</a:t>
            </a:r>
          </a:p>
          <a:p>
            <a:r>
              <a:rPr lang="en-US" dirty="0" smtClean="0"/>
              <a:t>Early durations have the highest variance across companies</a:t>
            </a:r>
          </a:p>
          <a:p>
            <a:r>
              <a:rPr lang="en-US" dirty="0" smtClean="0"/>
              <a:t>Excluded data included small companies </a:t>
            </a:r>
            <a:r>
              <a:rPr lang="en-US" dirty="0"/>
              <a:t>in Q1, </a:t>
            </a:r>
            <a:r>
              <a:rPr lang="en-US" dirty="0" err="1"/>
              <a:t>Dur</a:t>
            </a:r>
            <a:r>
              <a:rPr lang="en-US" dirty="0"/>
              <a:t> 1-5 </a:t>
            </a:r>
            <a:r>
              <a:rPr lang="en-US" dirty="0" smtClean="0"/>
              <a:t>and younger issue ages, with </a:t>
            </a:r>
            <a:r>
              <a:rPr lang="en-US" dirty="0"/>
              <a:t>no claims and a 0% A/E </a:t>
            </a:r>
            <a:r>
              <a:rPr lang="en-US" dirty="0" smtClean="0"/>
              <a:t>ratio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C4F4D4-6F9F-4101-B420-EAE9BABB75B0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07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Actual to Expected Quartile Analysis – by Size &amp; by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5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A/E Quartile Analysis - by size &amp;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en-US" sz="2800" dirty="0" smtClean="0"/>
              <a:t>Each structure/class</a:t>
            </a:r>
            <a:endParaRPr lang="en-US" sz="2800" dirty="0"/>
          </a:p>
          <a:p>
            <a:pPr lvl="1"/>
            <a:r>
              <a:rPr lang="en-US" dirty="0" smtClean="0"/>
              <a:t>By size:  </a:t>
            </a:r>
            <a:r>
              <a:rPr lang="en-US" b="1" dirty="0" smtClean="0">
                <a:solidFill>
                  <a:schemeClr val="tx2"/>
                </a:solidFill>
              </a:rPr>
              <a:t>&lt;$100k, $100-249k, $249-499k, $500-999k, 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chemeClr val="tx2"/>
                </a:solidFill>
              </a:rPr>
              <a:t>	</a:t>
            </a:r>
            <a:r>
              <a:rPr lang="en-US" b="1" dirty="0" smtClean="0">
                <a:solidFill>
                  <a:schemeClr val="tx2"/>
                </a:solidFill>
              </a:rPr>
              <a:t>$1-2.49M, $2.5M+</a:t>
            </a:r>
            <a:endParaRPr lang="en-US" b="1" dirty="0">
              <a:solidFill>
                <a:schemeClr val="tx2"/>
              </a:solidFill>
            </a:endParaRPr>
          </a:p>
          <a:p>
            <a:pPr lvl="1"/>
            <a:r>
              <a:rPr lang="en-US" dirty="0"/>
              <a:t>By plan: </a:t>
            </a:r>
            <a:r>
              <a:rPr lang="en-US" b="1" dirty="0">
                <a:solidFill>
                  <a:schemeClr val="accent1"/>
                </a:solidFill>
              </a:rPr>
              <a:t>Level term, perm, UL/ULSG, VL/VLSG </a:t>
            </a:r>
            <a:endParaRPr lang="en-US" b="1" dirty="0" smtClean="0">
              <a:solidFill>
                <a:schemeClr val="accent1"/>
              </a:solidFill>
            </a:endParaRP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Both </a:t>
            </a:r>
            <a:r>
              <a:rPr lang="en-US" b="1" dirty="0">
                <a:solidFill>
                  <a:schemeClr val="accent1"/>
                </a:solidFill>
              </a:rPr>
              <a:t>male &amp; </a:t>
            </a:r>
            <a:r>
              <a:rPr lang="en-US" b="1" dirty="0" smtClean="0">
                <a:solidFill>
                  <a:schemeClr val="accent1"/>
                </a:solidFill>
              </a:rPr>
              <a:t>female, by count</a:t>
            </a:r>
          </a:p>
          <a:p>
            <a:r>
              <a:rPr lang="en-US" dirty="0" smtClean="0"/>
              <a:t>Quartiles based on company ranking </a:t>
            </a:r>
            <a:endParaRPr lang="en-US" dirty="0"/>
          </a:p>
          <a:p>
            <a:pPr lvl="1"/>
            <a:r>
              <a:rPr lang="en-US" dirty="0" smtClean="0"/>
              <a:t>Within the group, ranked by A/E; if same A/E, ranked by exposure</a:t>
            </a:r>
          </a:p>
          <a:p>
            <a:pPr lvl="1"/>
            <a:r>
              <a:rPr lang="en-US" dirty="0" smtClean="0"/>
              <a:t>At least 5 companies in a quartile.</a:t>
            </a:r>
            <a:endParaRPr lang="en-US" dirty="0"/>
          </a:p>
          <a:p>
            <a:r>
              <a:rPr lang="en-US" b="1" dirty="0">
                <a:solidFill>
                  <a:srgbClr val="024D7C"/>
                </a:solidFill>
              </a:rPr>
              <a:t>Removed any data points with claims &lt;=35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C4F4D4-6F9F-4101-B420-EAE9BABB75B0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23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Quartile A/</a:t>
            </a:r>
            <a:r>
              <a:rPr lang="en-US" dirty="0" err="1" smtClean="0"/>
              <a:t>Es</a:t>
            </a:r>
            <a:r>
              <a:rPr lang="en-US" dirty="0" smtClean="0"/>
              <a:t> by Size -</a:t>
            </a:r>
            <a:br>
              <a:rPr lang="en-US" dirty="0" smtClean="0"/>
            </a:br>
            <a:r>
              <a:rPr lang="en-US" dirty="0" smtClean="0"/>
              <a:t>NT2/Class 1, Male </a:t>
            </a:r>
            <a:r>
              <a:rPr lang="en-US" dirty="0"/>
              <a:t>&amp; </a:t>
            </a:r>
            <a:r>
              <a:rPr lang="en-US" dirty="0" smtClean="0"/>
              <a:t>Female, Issue 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C4F4D4-6F9F-4101-B420-EAE9BABB75B0}" type="slidenum">
              <a:rPr lang="en-US" smtClean="0"/>
              <a:pPr/>
              <a:t>53</a:t>
            </a:fld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 noChangeAspect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611774224"/>
              </p:ext>
            </p:extLst>
          </p:nvPr>
        </p:nvGraphicFramePr>
        <p:xfrm>
          <a:off x="628650" y="1620838"/>
          <a:ext cx="7886700" cy="421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88" name="Bitmap Image" r:id="rId4" imgW="5379840" imgH="2872800" progId="Paint.Picture">
                  <p:embed/>
                </p:oleObj>
              </mc:Choice>
              <mc:Fallback>
                <p:oleObj name="Bitmap Image" r:id="rId4" imgW="5379840" imgH="28728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8650" y="1620838"/>
                        <a:ext cx="7886700" cy="421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98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Quartile A/</a:t>
            </a:r>
            <a:r>
              <a:rPr lang="en-US" dirty="0" err="1" smtClean="0"/>
              <a:t>Es</a:t>
            </a:r>
            <a:r>
              <a:rPr lang="en-US" dirty="0" smtClean="0"/>
              <a:t> by Size -</a:t>
            </a:r>
            <a:br>
              <a:rPr lang="en-US" dirty="0" smtClean="0"/>
            </a:br>
            <a:r>
              <a:rPr lang="en-US" dirty="0" smtClean="0"/>
              <a:t>NT2/Class 2, Male </a:t>
            </a:r>
            <a:r>
              <a:rPr lang="en-US" dirty="0"/>
              <a:t>&amp; </a:t>
            </a:r>
            <a:r>
              <a:rPr lang="en-US" dirty="0" smtClean="0"/>
              <a:t>Female, Issue 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C4F4D4-6F9F-4101-B420-EAE9BABB75B0}" type="slidenum">
              <a:rPr lang="en-US" smtClean="0"/>
              <a:pPr/>
              <a:t>54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439786330"/>
              </p:ext>
            </p:extLst>
          </p:nvPr>
        </p:nvGraphicFramePr>
        <p:xfrm>
          <a:off x="630238" y="1620838"/>
          <a:ext cx="7883525" cy="421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67" name="Bitmap Image" r:id="rId4" imgW="5387400" imgH="2880360" progId="Paint.Picture">
                  <p:embed/>
                </p:oleObj>
              </mc:Choice>
              <mc:Fallback>
                <p:oleObj name="Bitmap Image" r:id="rId4" imgW="5387400" imgH="288036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0238" y="1620838"/>
                        <a:ext cx="7883525" cy="4213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035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Quartile A/</a:t>
            </a:r>
            <a:r>
              <a:rPr lang="en-US" dirty="0" err="1"/>
              <a:t>Es</a:t>
            </a:r>
            <a:r>
              <a:rPr lang="en-US" dirty="0"/>
              <a:t> by Plan -</a:t>
            </a:r>
            <a:br>
              <a:rPr lang="en-US" dirty="0"/>
            </a:br>
            <a:r>
              <a:rPr lang="en-US" dirty="0"/>
              <a:t>NT2/Class </a:t>
            </a:r>
            <a:r>
              <a:rPr lang="en-US" dirty="0" smtClean="0"/>
              <a:t>1, </a:t>
            </a:r>
            <a:r>
              <a:rPr lang="en-US" dirty="0"/>
              <a:t>Male &amp; Female, Issue 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C4F4D4-6F9F-4101-B420-EAE9BABB75B0}" type="slidenum">
              <a:rPr lang="en-US" smtClean="0"/>
              <a:pPr/>
              <a:t>55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133258539"/>
              </p:ext>
            </p:extLst>
          </p:nvPr>
        </p:nvGraphicFramePr>
        <p:xfrm>
          <a:off x="708025" y="1620838"/>
          <a:ext cx="7726363" cy="421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11" name="Bitmap Image" r:id="rId4" imgW="5379840" imgH="2933640" progId="Paint.Picture">
                  <p:embed/>
                </p:oleObj>
              </mc:Choice>
              <mc:Fallback>
                <p:oleObj name="Bitmap Image" r:id="rId4" imgW="5379840" imgH="29336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8025" y="1620838"/>
                        <a:ext cx="7726363" cy="4213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21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Quartile A/</a:t>
            </a:r>
            <a:r>
              <a:rPr lang="en-US" dirty="0" err="1"/>
              <a:t>Es</a:t>
            </a:r>
            <a:r>
              <a:rPr lang="en-US" dirty="0"/>
              <a:t> by Plan -</a:t>
            </a:r>
            <a:br>
              <a:rPr lang="en-US" dirty="0"/>
            </a:br>
            <a:r>
              <a:rPr lang="en-US" dirty="0"/>
              <a:t>NT2/Class 2, Male &amp; Female, Issue 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C4F4D4-6F9F-4101-B420-EAE9BABB75B0}" type="slidenum">
              <a:rPr lang="en-US" smtClean="0"/>
              <a:pPr/>
              <a:t>56</a:t>
            </a:fld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 noChangeAspect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552849216"/>
              </p:ext>
            </p:extLst>
          </p:nvPr>
        </p:nvGraphicFramePr>
        <p:xfrm>
          <a:off x="708025" y="1620838"/>
          <a:ext cx="7726363" cy="421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9" name="Bitmap Image" r:id="rId4" imgW="5379840" imgH="2933640" progId="Paint.Picture">
                  <p:embed/>
                </p:oleObj>
              </mc:Choice>
              <mc:Fallback>
                <p:oleObj name="Bitmap Image" r:id="rId4" imgW="5379840" imgH="29336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8025" y="1620838"/>
                        <a:ext cx="7726363" cy="4213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724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A/E Quartile </a:t>
            </a:r>
            <a:r>
              <a:rPr lang="en-US" dirty="0" smtClean="0"/>
              <a:t>Analysis by Size &amp; Plan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C4F4D4-6F9F-4101-B420-EAE9BABB75B0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Smallest size group seem </a:t>
            </a:r>
            <a:r>
              <a:rPr lang="en-US" dirty="0"/>
              <a:t>to have more variance across </a:t>
            </a:r>
            <a:r>
              <a:rPr lang="en-US" dirty="0" smtClean="0"/>
              <a:t>companies, </a:t>
            </a:r>
            <a:r>
              <a:rPr lang="en-US" dirty="0"/>
              <a:t>at least in class 2</a:t>
            </a:r>
            <a:endParaRPr lang="en-US" dirty="0" smtClean="0"/>
          </a:p>
          <a:p>
            <a:r>
              <a:rPr lang="en-US" dirty="0" smtClean="0"/>
              <a:t>Class 1 has lower variance across companies than class 2</a:t>
            </a:r>
          </a:p>
          <a:p>
            <a:r>
              <a:rPr lang="en-US" dirty="0" smtClean="0"/>
              <a:t>By plan, no clear conclusions across companies</a:t>
            </a:r>
          </a:p>
        </p:txBody>
      </p:sp>
    </p:spTree>
    <p:extLst>
      <p:ext uri="{BB962C8B-B14F-4D97-AF65-F5344CB8AC3E}">
        <p14:creationId xmlns:p14="http://schemas.microsoft.com/office/powerpoint/2010/main" val="48461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C4F4D4-6F9F-4101-B420-EAE9BABB75B0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In 2016, older and younger age mortality </a:t>
            </a:r>
          </a:p>
          <a:p>
            <a:r>
              <a:rPr lang="en-US" dirty="0" smtClean="0"/>
              <a:t>Future preferred structure analysis updates</a:t>
            </a:r>
          </a:p>
          <a:p>
            <a:pPr lvl="1"/>
            <a:r>
              <a:rPr lang="en-US" dirty="0" smtClean="0"/>
              <a:t>Additional data will be added each year.</a:t>
            </a:r>
          </a:p>
          <a:p>
            <a:pPr lvl="1"/>
            <a:r>
              <a:rPr lang="en-US" dirty="0" smtClean="0"/>
              <a:t>A/E’s using 2015 VBT</a:t>
            </a:r>
          </a:p>
          <a:p>
            <a:pPr lvl="1"/>
            <a:r>
              <a:rPr lang="en-US" dirty="0" smtClean="0"/>
              <a:t>Remove smallest companies in quartile analysis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78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227" y="1330960"/>
            <a:ext cx="7479173" cy="2105341"/>
          </a:xfrm>
        </p:spPr>
        <p:txBody>
          <a:bodyPr/>
          <a:lstStyle/>
          <a:p>
            <a:r>
              <a:rPr lang="en-US" dirty="0" smtClean="0"/>
              <a:t>Questions/Feedback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71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33483"/>
            <a:ext cx="7886700" cy="62701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Preferred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8650" y="1101013"/>
            <a:ext cx="7886700" cy="4733442"/>
          </a:xfrm>
        </p:spPr>
        <p:txBody>
          <a:bodyPr>
            <a:normAutofit/>
          </a:bodyPr>
          <a:lstStyle/>
          <a:p>
            <a:r>
              <a:rPr lang="en-US" dirty="0" smtClean="0"/>
              <a:t>85 companies</a:t>
            </a:r>
          </a:p>
          <a:p>
            <a:r>
              <a:rPr lang="en-US" dirty="0" smtClean="0"/>
              <a:t>For NS, preferred class structures of 2, 3 or 4</a:t>
            </a:r>
          </a:p>
          <a:p>
            <a:r>
              <a:rPr lang="en-US" dirty="0" smtClean="0"/>
              <a:t>For SM, only preferred class structure of 2</a:t>
            </a:r>
          </a:p>
          <a:p>
            <a:r>
              <a:rPr lang="en-US" dirty="0" smtClean="0"/>
              <a:t>Companies submitted other PCS (e.g. NS PCS 5 or 6) but were deemed unreliable or, upon further analysis, were actually PCS 3 or 4</a:t>
            </a:r>
            <a:endParaRPr lang="en-US" dirty="0"/>
          </a:p>
          <a:p>
            <a:r>
              <a:rPr lang="en-US" dirty="0" smtClean="0"/>
              <a:t>Issue </a:t>
            </a:r>
            <a:r>
              <a:rPr lang="en-US" dirty="0"/>
              <a:t>ages 18 and over</a:t>
            </a:r>
          </a:p>
          <a:p>
            <a:r>
              <a:rPr lang="en-US" dirty="0" smtClean="0"/>
              <a:t>Excluded </a:t>
            </a:r>
            <a:r>
              <a:rPr lang="en-US" dirty="0"/>
              <a:t>post level term experience in mortality </a:t>
            </a:r>
            <a:r>
              <a:rPr lang="en-US" dirty="0" smtClean="0"/>
              <a:t>displays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C4F4D4-6F9F-4101-B420-EAE9BABB75B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25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changed since prior report / Data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Issues of 1990 and </a:t>
            </a:r>
            <a:r>
              <a:rPr lang="en-US" dirty="0" smtClean="0"/>
              <a:t>later; from 1981 </a:t>
            </a:r>
            <a:r>
              <a:rPr lang="en-US" dirty="0"/>
              <a:t>in </a:t>
            </a:r>
            <a:r>
              <a:rPr lang="en-US" dirty="0" smtClean="0"/>
              <a:t>previous report; criteria in the early years were not consistent with the criteria used in the later period</a:t>
            </a:r>
            <a:endParaRPr lang="en-US" dirty="0"/>
          </a:p>
          <a:p>
            <a:r>
              <a:rPr lang="en-US" dirty="0" smtClean="0"/>
              <a:t>2009-2013; previous report included common companies in calendar years 2010-2012 only</a:t>
            </a:r>
            <a:endParaRPr lang="en-US" dirty="0"/>
          </a:p>
          <a:p>
            <a:r>
              <a:rPr lang="en-US" dirty="0" smtClean="0"/>
              <a:t>From issue age 18; previous report limited preferred cases from issue age 25 only</a:t>
            </a:r>
            <a:endParaRPr lang="en-US" dirty="0"/>
          </a:p>
          <a:p>
            <a:r>
              <a:rPr lang="en-US" dirty="0" smtClean="0"/>
              <a:t>Post </a:t>
            </a:r>
            <a:r>
              <a:rPr lang="en-US" dirty="0"/>
              <a:t>level term and extended term / reduced paid up experience </a:t>
            </a:r>
            <a:r>
              <a:rPr lang="en-US" dirty="0" smtClean="0"/>
              <a:t>excluded in report; were in previous report</a:t>
            </a:r>
            <a:endParaRPr lang="en-US" dirty="0"/>
          </a:p>
          <a:p>
            <a:r>
              <a:rPr lang="en-US" dirty="0" smtClean="0"/>
              <a:t>Added issue age field in the pivot table</a:t>
            </a:r>
            <a:endParaRPr lang="en-US" dirty="0"/>
          </a:p>
          <a:p>
            <a:r>
              <a:rPr lang="en-US" dirty="0" smtClean="0"/>
              <a:t>Includes analysis on non-preferred nonsmoker/smoker business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C4F4D4-6F9F-4101-B420-EAE9BABB75B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39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evolution of preferred class structures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54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333483"/>
            <a:ext cx="7981950" cy="676167"/>
          </a:xfrm>
        </p:spPr>
        <p:txBody>
          <a:bodyPr anchor="b"/>
          <a:lstStyle/>
          <a:p>
            <a:pPr algn="ctr"/>
            <a:r>
              <a:rPr lang="en-US" dirty="0" smtClean="0"/>
              <a:t>The Pivot Tables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533400" y="1123951"/>
            <a:ext cx="7981949" cy="3770167"/>
          </a:xfrm>
        </p:spPr>
        <p:txBody>
          <a:bodyPr>
            <a:normAutofit/>
          </a:bodyPr>
          <a:lstStyle/>
          <a:p>
            <a:r>
              <a:rPr lang="en-US" sz="2000" dirty="0"/>
              <a:t>Total number of companies in database = </a:t>
            </a:r>
            <a:r>
              <a:rPr lang="en-US" sz="2000" dirty="0" smtClean="0"/>
              <a:t>85</a:t>
            </a:r>
            <a:endParaRPr lang="en-US" sz="2000" dirty="0"/>
          </a:p>
          <a:p>
            <a:r>
              <a:rPr lang="en-US" sz="2000" dirty="0" smtClean="0"/>
              <a:t>Started </a:t>
            </a:r>
            <a:r>
              <a:rPr lang="en-US" sz="2000" dirty="0"/>
              <a:t>displays when at least five companies counted</a:t>
            </a:r>
          </a:p>
          <a:p>
            <a:r>
              <a:rPr lang="en-US" sz="2000" dirty="0" smtClean="0"/>
              <a:t>Small </a:t>
            </a:r>
            <a:r>
              <a:rPr lang="en-US" sz="2000" dirty="0"/>
              <a:t>number of companies in earlier years and categories not shown</a:t>
            </a:r>
          </a:p>
          <a:p>
            <a:r>
              <a:rPr lang="en-US" sz="2000" dirty="0" smtClean="0"/>
              <a:t>Presentation </a:t>
            </a:r>
            <a:r>
              <a:rPr lang="en-US" sz="2000" dirty="0"/>
              <a:t>by number of companies, amount of insurance and number of death claims</a:t>
            </a:r>
          </a:p>
          <a:p>
            <a:r>
              <a:rPr lang="en-US" sz="2000" dirty="0" smtClean="0"/>
              <a:t>Overall </a:t>
            </a:r>
            <a:r>
              <a:rPr lang="en-US" sz="2000" dirty="0"/>
              <a:t>results plus results by size band and major plan codes</a:t>
            </a:r>
          </a:p>
          <a:p>
            <a:r>
              <a:rPr lang="en-US" sz="2000" dirty="0" smtClean="0"/>
              <a:t>Values </a:t>
            </a:r>
            <a:r>
              <a:rPr lang="en-US" sz="2000" dirty="0"/>
              <a:t>given for males, females and combined</a:t>
            </a:r>
          </a:p>
          <a:p>
            <a:r>
              <a:rPr lang="en-US" sz="2000" dirty="0" smtClean="0"/>
              <a:t>Depending </a:t>
            </a:r>
            <a:r>
              <a:rPr lang="en-US" sz="2000" dirty="0"/>
              <a:t>on a company’s distribution of business, a company could be counted in </a:t>
            </a:r>
            <a:r>
              <a:rPr lang="en-US" sz="2000" dirty="0" smtClean="0"/>
              <a:t>different quartiles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56148" y="6500276"/>
            <a:ext cx="484870" cy="199717"/>
          </a:xfrm>
        </p:spPr>
        <p:txBody>
          <a:bodyPr/>
          <a:lstStyle/>
          <a:p>
            <a:fld id="{25C4F4D4-6F9F-4101-B420-EAE9BABB75B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61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A_presentation_template">
  <a:themeElements>
    <a:clrScheme name="SOA Brand Colors">
      <a:dk1>
        <a:srgbClr val="000000"/>
      </a:dk1>
      <a:lt1>
        <a:sysClr val="window" lastClr="FFFFFF"/>
      </a:lt1>
      <a:dk2>
        <a:srgbClr val="024D7C"/>
      </a:dk2>
      <a:lt2>
        <a:srgbClr val="BEBBBA"/>
      </a:lt2>
      <a:accent1>
        <a:srgbClr val="024D7C"/>
      </a:accent1>
      <a:accent2>
        <a:srgbClr val="77C4D5"/>
      </a:accent2>
      <a:accent3>
        <a:srgbClr val="D23138"/>
      </a:accent3>
      <a:accent4>
        <a:srgbClr val="FDCE07"/>
      </a:accent4>
      <a:accent5>
        <a:srgbClr val="BABF33"/>
      </a:accent5>
      <a:accent6>
        <a:srgbClr val="E27F26"/>
      </a:accent6>
      <a:hlink>
        <a:srgbClr val="D23138"/>
      </a:hlink>
      <a:folHlink>
        <a:srgbClr val="77C4D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1902B5D6-5F2D-0C4F-9183-7E5A5054D004}" vid="{431C4B4D-C6F6-C341-B599-1D32C344E8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bp-soa-ppt-template (2)</Template>
  <TotalTime>3583</TotalTime>
  <Words>1558</Words>
  <Application>Microsoft Office PowerPoint</Application>
  <PresentationFormat>On-screen Show (4:3)</PresentationFormat>
  <Paragraphs>318</Paragraphs>
  <Slides>59</Slides>
  <Notes>59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3" baseType="lpstr">
      <vt:lpstr>Arial</vt:lpstr>
      <vt:lpstr>Calibri</vt:lpstr>
      <vt:lpstr>SOA_presentation_template</vt:lpstr>
      <vt:lpstr>Bitmap Image</vt:lpstr>
      <vt:lpstr>Session 5.4: Results of the Preferred Class Structure Analysis</vt:lpstr>
      <vt:lpstr>Joint SOA/MIB Initiative</vt:lpstr>
      <vt:lpstr>Agenda</vt:lpstr>
      <vt:lpstr>Data</vt:lpstr>
      <vt:lpstr>Source of Data</vt:lpstr>
      <vt:lpstr>Preferred Data</vt:lpstr>
      <vt:lpstr>What changed since prior report / Data Considerations</vt:lpstr>
      <vt:lpstr>Historical evolution of preferred class structures</vt:lpstr>
      <vt:lpstr>The Pivot Tables</vt:lpstr>
      <vt:lpstr>By Policy Issue Year</vt:lpstr>
      <vt:lpstr>By Duration</vt:lpstr>
      <vt:lpstr>By Issue Age</vt:lpstr>
      <vt:lpstr>By Gender</vt:lpstr>
      <vt:lpstr>By Product</vt:lpstr>
      <vt:lpstr>By Policy Size</vt:lpstr>
      <vt:lpstr>Non-Preferred NS and SM</vt:lpstr>
      <vt:lpstr>Actual to Expected Results</vt:lpstr>
      <vt:lpstr>A/E Results</vt:lpstr>
      <vt:lpstr>Within Structure - NT 2 All Plans, Male &amp; Female</vt:lpstr>
      <vt:lpstr>Within Structure - NT 3 All Plans, Male &amp; Female</vt:lpstr>
      <vt:lpstr>Within Structure - NT 4 All Plans, Male &amp; Female</vt:lpstr>
      <vt:lpstr>Within Structure - Tob 2 All Plans, Male &amp; Female</vt:lpstr>
      <vt:lpstr>Across Structures - Class 1 All Plans, Male &amp; Female</vt:lpstr>
      <vt:lpstr>Across Structures - Class 2 All plans, Male &amp; Female</vt:lpstr>
      <vt:lpstr>Across Structures - Class 3 All plans, Male &amp; Female</vt:lpstr>
      <vt:lpstr>Within and Across Structure </vt:lpstr>
      <vt:lpstr>Preferred wear-off</vt:lpstr>
      <vt:lpstr>Across Structures, Class 1 &amp; 2, All Plans Duration</vt:lpstr>
      <vt:lpstr>Across Structures, Class 3 &amp; 4, All Plans Duration</vt:lpstr>
      <vt:lpstr>Duration vs Issue Year Across Structures, Class 1, All Plans</vt:lpstr>
      <vt:lpstr>Preferred Wear-Off </vt:lpstr>
      <vt:lpstr>Plan &amp; Size Comparison</vt:lpstr>
      <vt:lpstr>A/E’s by Plan</vt:lpstr>
      <vt:lpstr>A/E’s by Size</vt:lpstr>
      <vt:lpstr>A/E’s by Size &amp; Issue Age – NT2</vt:lpstr>
      <vt:lpstr>A/E’s by Size &amp; Issue Age – NT3</vt:lpstr>
      <vt:lpstr>A/E’s by Size &amp; Issue Age – NT4</vt:lpstr>
      <vt:lpstr>A/E’s by Size &amp; Issue Age – Tob2</vt:lpstr>
      <vt:lpstr>By Plan &amp; By Size </vt:lpstr>
      <vt:lpstr>Actual to Expected Quartile Analysis</vt:lpstr>
      <vt:lpstr>A/E Quartile Analysis</vt:lpstr>
      <vt:lpstr>Quartile A/Es -NT2 Structure  All Plans, Male vs Female, Issue Age</vt:lpstr>
      <vt:lpstr>Quartile A/Es –NT3 Structure  All Plans, Male vs Female, Issue Age</vt:lpstr>
      <vt:lpstr>Quartile A/Es –NT4 Structure  All Plans, Male vs Female, Issue Age</vt:lpstr>
      <vt:lpstr>Quartile A/Es –Tob2 Structure  All Plans, Male vs Female, Issue Age</vt:lpstr>
      <vt:lpstr>Quartile A/Es -NT2 Structure  All Plans, Male vs Female, Duration</vt:lpstr>
      <vt:lpstr>Quartile A/Es –NT3 Structure  All Plans, Male vs Female, Duration</vt:lpstr>
      <vt:lpstr>Quartile A/Es –NT4 Structure  All Plans, Male vs Female, Duration</vt:lpstr>
      <vt:lpstr>Quartile A/Es –Tob2 Structure  All Plans, Male vs Female, Duration</vt:lpstr>
      <vt:lpstr>A/E Quartile Analysis Conclusions</vt:lpstr>
      <vt:lpstr>Actual to Expected Quartile Analysis – by Size &amp; by Plan</vt:lpstr>
      <vt:lpstr>A/E Quartile Analysis - by size &amp; plan</vt:lpstr>
      <vt:lpstr>Quartile A/Es by Size - NT2/Class 1, Male &amp; Female, Issue Age</vt:lpstr>
      <vt:lpstr>Quartile A/Es by Size - NT2/Class 2, Male &amp; Female, Issue Age</vt:lpstr>
      <vt:lpstr>Quartile A/Es by Plan - NT2/Class 1, Male &amp; Female, Issue Age</vt:lpstr>
      <vt:lpstr>Quartile A/Es by Plan - NT2/Class 2, Male &amp; Female, Issue Age</vt:lpstr>
      <vt:lpstr>A/E Quartile Analysis by Size &amp; Plan</vt:lpstr>
      <vt:lpstr>Next Steps</vt:lpstr>
      <vt:lpstr>Questions/Feedback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5.4: Results of the Preferred Class Structure Analysis</dc:title>
  <dc:creator>Cynthia MacDonald</dc:creator>
  <cp:lastModifiedBy>Cynthia MacDonald</cp:lastModifiedBy>
  <cp:revision>219</cp:revision>
  <cp:lastPrinted>2016-03-28T14:03:56Z</cp:lastPrinted>
  <dcterms:created xsi:type="dcterms:W3CDTF">2016-03-08T17:58:38Z</dcterms:created>
  <dcterms:modified xsi:type="dcterms:W3CDTF">2016-04-07T17:04:32Z</dcterms:modified>
</cp:coreProperties>
</file>