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57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59" autoAdjust="0"/>
  </p:normalViewPr>
  <p:slideViewPr>
    <p:cSldViewPr>
      <p:cViewPr varScale="1">
        <p:scale>
          <a:sx n="39" d="100"/>
          <a:sy n="39" d="100"/>
        </p:scale>
        <p:origin x="210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2264" y="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3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5447543356146"/>
          <c:y val="4.4020582953446609E-2"/>
          <c:w val="0.60886010743984109"/>
          <c:h val="0.73848413685131464"/>
        </c:manualLayout>
      </c:layout>
      <c:lineChart>
        <c:grouping val="standard"/>
        <c:varyColors val="0"/>
        <c:ser>
          <c:idx val="0"/>
          <c:order val="0"/>
          <c:tx>
            <c:strRef>
              <c:f>Sheet4!$B$2</c:f>
              <c:strCache>
                <c:ptCount val="1"/>
                <c:pt idx="0">
                  <c:v>Factor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Sheet4!$A$3:$A$13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Sheet4!$B$3:$B$13</c:f>
              <c:numCache>
                <c:formatCode>0.0%</c:formatCode>
                <c:ptCount val="11"/>
                <c:pt idx="0">
                  <c:v>1</c:v>
                </c:pt>
                <c:pt idx="1">
                  <c:v>1.403</c:v>
                </c:pt>
                <c:pt idx="2">
                  <c:v>0.72099999999999997</c:v>
                </c:pt>
                <c:pt idx="3">
                  <c:v>0.89500000000000002</c:v>
                </c:pt>
                <c:pt idx="4">
                  <c:v>1.22</c:v>
                </c:pt>
                <c:pt idx="5">
                  <c:v>0.68799999999999994</c:v>
                </c:pt>
                <c:pt idx="6">
                  <c:v>0.871</c:v>
                </c:pt>
                <c:pt idx="7">
                  <c:v>1.0049999999999999</c:v>
                </c:pt>
                <c:pt idx="8">
                  <c:v>1.341</c:v>
                </c:pt>
                <c:pt idx="9">
                  <c:v>0.92700000000000005</c:v>
                </c:pt>
                <c:pt idx="10">
                  <c:v>1.2470000000000001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Sheet4!$C$2</c:f>
              <c:strCache>
                <c:ptCount val="1"/>
                <c:pt idx="0">
                  <c:v> 6-10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Sheet4!$A$3:$A$13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Sheet4!$C$3:$C$13</c:f>
              <c:numCache>
                <c:formatCode>0.0%</c:formatCode>
                <c:ptCount val="11"/>
                <c:pt idx="0">
                  <c:v>0.13</c:v>
                </c:pt>
                <c:pt idx="1">
                  <c:v>0.17699999999999999</c:v>
                </c:pt>
                <c:pt idx="2">
                  <c:v>8.7999999999999995E-2</c:v>
                </c:pt>
                <c:pt idx="3">
                  <c:v>0.1</c:v>
                </c:pt>
                <c:pt idx="4">
                  <c:v>0.156</c:v>
                </c:pt>
                <c:pt idx="5">
                  <c:v>7.4999999999999997E-2</c:v>
                </c:pt>
                <c:pt idx="6">
                  <c:v>6.5000000000000002E-2</c:v>
                </c:pt>
                <c:pt idx="7">
                  <c:v>3.5999999999999997E-2</c:v>
                </c:pt>
                <c:pt idx="8">
                  <c:v>3.9E-2</c:v>
                </c:pt>
                <c:pt idx="9">
                  <c:v>6.4000000000000001E-2</c:v>
                </c:pt>
                <c:pt idx="10">
                  <c:v>6.9000000000000006E-2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Sheet4!$D$2</c:f>
              <c:strCache>
                <c:ptCount val="1"/>
                <c:pt idx="0">
                  <c:v>16-20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Sheet4!$A$3:$A$13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Sheet4!$D$3:$D$13</c:f>
              <c:numCache>
                <c:formatCode>0.0%</c:formatCode>
                <c:ptCount val="11"/>
                <c:pt idx="0">
                  <c:v>0.307</c:v>
                </c:pt>
                <c:pt idx="1">
                  <c:v>0.54300000000000004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1.4999999999999999E-2</c:v>
                </c:pt>
                <c:pt idx="5">
                  <c:v>1E-3</c:v>
                </c:pt>
                <c:pt idx="6">
                  <c:v>0</c:v>
                </c:pt>
                <c:pt idx="7">
                  <c:v>0</c:v>
                </c:pt>
                <c:pt idx="8">
                  <c:v>2.4E-2</c:v>
                </c:pt>
                <c:pt idx="9">
                  <c:v>3.6999999999999998E-2</c:v>
                </c:pt>
                <c:pt idx="10">
                  <c:v>4.8000000000000001E-2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331680"/>
        <c:axId val="209332072"/>
      </c:lineChart>
      <c:catAx>
        <c:axId val="209331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09332072"/>
        <c:crosses val="autoZero"/>
        <c:auto val="1"/>
        <c:lblAlgn val="ctr"/>
        <c:lblOffset val="100"/>
        <c:noMultiLvlLbl val="0"/>
      </c:catAx>
      <c:valAx>
        <c:axId val="209332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093316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Factor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Sheet1!$B$2:$B$12</c:f>
              <c:numCache>
                <c:formatCode>0.00%</c:formatCode>
                <c:ptCount val="11"/>
                <c:pt idx="0">
                  <c:v>1</c:v>
                </c:pt>
                <c:pt idx="1">
                  <c:v>1.403</c:v>
                </c:pt>
                <c:pt idx="2">
                  <c:v>0.72099999999999997</c:v>
                </c:pt>
                <c:pt idx="3">
                  <c:v>0.89500000000000002</c:v>
                </c:pt>
                <c:pt idx="4">
                  <c:v>1.22</c:v>
                </c:pt>
                <c:pt idx="5">
                  <c:v>0.68799999999999994</c:v>
                </c:pt>
                <c:pt idx="6">
                  <c:v>0.871</c:v>
                </c:pt>
                <c:pt idx="7">
                  <c:v>1.0049999999999999</c:v>
                </c:pt>
                <c:pt idx="8">
                  <c:v>1.341</c:v>
                </c:pt>
                <c:pt idx="9">
                  <c:v>0.92700000000000005</c:v>
                </c:pt>
                <c:pt idx="10">
                  <c:v>1.2470000000000001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Perm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Sheet1!$C$2:$C$12</c:f>
              <c:numCache>
                <c:formatCode>0.00%</c:formatCode>
                <c:ptCount val="11"/>
                <c:pt idx="0">
                  <c:v>0.17399999999999999</c:v>
                </c:pt>
                <c:pt idx="1">
                  <c:v>0.64300000000000002</c:v>
                </c:pt>
                <c:pt idx="2">
                  <c:v>8.9999999999999993E-3</c:v>
                </c:pt>
                <c:pt idx="3">
                  <c:v>1.2E-2</c:v>
                </c:pt>
                <c:pt idx="4">
                  <c:v>3.3000000000000002E-2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1.2999999999999999E-2</c:v>
                </c:pt>
                <c:pt idx="9">
                  <c:v>0.04</c:v>
                </c:pt>
                <c:pt idx="10">
                  <c:v>7.3999999999999996E-2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Term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NS 2 1</c:v>
                </c:pt>
                <c:pt idx="1">
                  <c:v>NS 2 2</c:v>
                </c:pt>
                <c:pt idx="2">
                  <c:v>NS 3 1</c:v>
                </c:pt>
                <c:pt idx="3">
                  <c:v>NS 3 2</c:v>
                </c:pt>
                <c:pt idx="4">
                  <c:v>NS 3 3</c:v>
                </c:pt>
                <c:pt idx="5">
                  <c:v>NS 4 1</c:v>
                </c:pt>
                <c:pt idx="6">
                  <c:v>NS 4 2</c:v>
                </c:pt>
                <c:pt idx="7">
                  <c:v>NS 4 3</c:v>
                </c:pt>
                <c:pt idx="8">
                  <c:v>NS 4 4</c:v>
                </c:pt>
                <c:pt idx="9">
                  <c:v>SM 2 1</c:v>
                </c:pt>
                <c:pt idx="10">
                  <c:v>SM 2 2</c:v>
                </c:pt>
              </c:strCache>
            </c:strRef>
          </c:cat>
          <c:val>
            <c:numRef>
              <c:f>Sheet1!$D$2:$D$12</c:f>
              <c:numCache>
                <c:formatCode>0.00%</c:formatCode>
                <c:ptCount val="11"/>
                <c:pt idx="0">
                  <c:v>0.11600000000000001</c:v>
                </c:pt>
                <c:pt idx="1">
                  <c:v>0.13300000000000001</c:v>
                </c:pt>
                <c:pt idx="2">
                  <c:v>0.11700000000000001</c:v>
                </c:pt>
                <c:pt idx="3">
                  <c:v>0.10100000000000001</c:v>
                </c:pt>
                <c:pt idx="4">
                  <c:v>0.122</c:v>
                </c:pt>
                <c:pt idx="5">
                  <c:v>0.11</c:v>
                </c:pt>
                <c:pt idx="6">
                  <c:v>8.6999999999999994E-2</c:v>
                </c:pt>
                <c:pt idx="7">
                  <c:v>4.9000000000000002E-2</c:v>
                </c:pt>
                <c:pt idx="8">
                  <c:v>4.9000000000000002E-2</c:v>
                </c:pt>
                <c:pt idx="9">
                  <c:v>6.7000000000000004E-2</c:v>
                </c:pt>
                <c:pt idx="10">
                  <c:v>4.9000000000000002E-2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0575296"/>
        <c:axId val="370572160"/>
      </c:lineChart>
      <c:catAx>
        <c:axId val="37057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70572160"/>
        <c:crosses val="autoZero"/>
        <c:auto val="1"/>
        <c:lblAlgn val="ctr"/>
        <c:lblOffset val="100"/>
        <c:noMultiLvlLbl val="0"/>
      </c:catAx>
      <c:valAx>
        <c:axId val="37057216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05752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25575969670458E-2"/>
          <c:y val="4.5621331424481028E-2"/>
          <c:w val="0.606432390395645"/>
          <c:h val="0.738045275590551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Factor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4-5</c:v>
                </c:pt>
                <c:pt idx="4">
                  <c:v>6-10</c:v>
                </c:pt>
                <c:pt idx="5">
                  <c:v>11-15</c:v>
                </c:pt>
                <c:pt idx="6">
                  <c:v>16-20</c:v>
                </c:pt>
                <c:pt idx="7">
                  <c:v>21-25</c:v>
                </c:pt>
                <c:pt idx="8">
                  <c:v>26+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1</c:v>
                </c:pt>
                <c:pt idx="1">
                  <c:v>0.95199999999999996</c:v>
                </c:pt>
                <c:pt idx="2">
                  <c:v>0.90200000000000002</c:v>
                </c:pt>
                <c:pt idx="3">
                  <c:v>0.83</c:v>
                </c:pt>
                <c:pt idx="4">
                  <c:v>0.78600000000000003</c:v>
                </c:pt>
                <c:pt idx="5">
                  <c:v>0.75800000000000001</c:v>
                </c:pt>
                <c:pt idx="6">
                  <c:v>0.70699999999999996</c:v>
                </c:pt>
                <c:pt idx="7">
                  <c:v>0.65300000000000002</c:v>
                </c:pt>
                <c:pt idx="8">
                  <c:v>0.624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Perm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4-5</c:v>
                </c:pt>
                <c:pt idx="4">
                  <c:v>6-10</c:v>
                </c:pt>
                <c:pt idx="5">
                  <c:v>11-15</c:v>
                </c:pt>
                <c:pt idx="6">
                  <c:v>16-20</c:v>
                </c:pt>
                <c:pt idx="7">
                  <c:v>21-25</c:v>
                </c:pt>
                <c:pt idx="8">
                  <c:v>26+</c:v>
                </c:pt>
              </c:strCache>
            </c:strRef>
          </c:cat>
          <c:val>
            <c:numRef>
              <c:f>Sheet1!$C$2:$C$10</c:f>
              <c:numCache>
                <c:formatCode>0.00%</c:formatCode>
                <c:ptCount val="9"/>
                <c:pt idx="0">
                  <c:v>8.0000000000000002E-3</c:v>
                </c:pt>
                <c:pt idx="1">
                  <c:v>1.0999999999999999E-2</c:v>
                </c:pt>
                <c:pt idx="2">
                  <c:v>1.4E-2</c:v>
                </c:pt>
                <c:pt idx="3">
                  <c:v>3.5999999999999997E-2</c:v>
                </c:pt>
                <c:pt idx="4">
                  <c:v>0.108</c:v>
                </c:pt>
                <c:pt idx="5">
                  <c:v>0.188</c:v>
                </c:pt>
                <c:pt idx="6">
                  <c:v>0.307</c:v>
                </c:pt>
                <c:pt idx="7">
                  <c:v>0.25800000000000001</c:v>
                </c:pt>
                <c:pt idx="8">
                  <c:v>6.9000000000000006E-2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Term distribution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4-5</c:v>
                </c:pt>
                <c:pt idx="4">
                  <c:v>6-10</c:v>
                </c:pt>
                <c:pt idx="5">
                  <c:v>11-15</c:v>
                </c:pt>
                <c:pt idx="6">
                  <c:v>16-20</c:v>
                </c:pt>
                <c:pt idx="7">
                  <c:v>21-25</c:v>
                </c:pt>
                <c:pt idx="8">
                  <c:v>26+</c:v>
                </c:pt>
              </c:strCache>
            </c:strRef>
          </c:cat>
          <c:val>
            <c:numRef>
              <c:f>Sheet1!$D$2:$D$10</c:f>
              <c:numCache>
                <c:formatCode>0.00%</c:formatCode>
                <c:ptCount val="9"/>
                <c:pt idx="0">
                  <c:v>2.9000000000000001E-2</c:v>
                </c:pt>
                <c:pt idx="1">
                  <c:v>4.1000000000000002E-2</c:v>
                </c:pt>
                <c:pt idx="2">
                  <c:v>5.5E-2</c:v>
                </c:pt>
                <c:pt idx="3">
                  <c:v>0.13400000000000001</c:v>
                </c:pt>
                <c:pt idx="4">
                  <c:v>0.40600000000000003</c:v>
                </c:pt>
                <c:pt idx="5">
                  <c:v>0.25600000000000001</c:v>
                </c:pt>
                <c:pt idx="6">
                  <c:v>0.06</c:v>
                </c:pt>
                <c:pt idx="7">
                  <c:v>1.6E-2</c:v>
                </c:pt>
                <c:pt idx="8">
                  <c:v>3.0000000000000001E-3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0572944"/>
        <c:axId val="370578040"/>
      </c:lineChart>
      <c:catAx>
        <c:axId val="370572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en-US"/>
          </a:p>
        </c:txPr>
        <c:crossAx val="370578040"/>
        <c:crosses val="autoZero"/>
        <c:auto val="1"/>
        <c:lblAlgn val="ctr"/>
        <c:lblOffset val="100"/>
        <c:noMultiLvlLbl val="0"/>
      </c:catAx>
      <c:valAx>
        <c:axId val="37057804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70572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288555944395837"/>
          <c:y val="8.8292770221904085E-2"/>
          <c:w val="0.25470703314863419"/>
          <c:h val="0.23553543307086613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12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124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125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126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72F5959-2490-4FDE-A478-6E58D35C2633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31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7A25CC5-DA65-4B19-8ADD-68B7DEC6B806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76786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11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63010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12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7446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13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070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1519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could get</a:t>
            </a:r>
            <a:r>
              <a:rPr lang="en-US" baseline="0" dirty="0" smtClean="0"/>
              <a:t> the factors with </a:t>
            </a:r>
            <a:r>
              <a:rPr lang="en-US" baseline="0" dirty="0" err="1" smtClean="0"/>
              <a:t>goalseek</a:t>
            </a:r>
            <a:r>
              <a:rPr lang="en-US" baseline="0" dirty="0" smtClean="0"/>
              <a:t> in a spreadsheet.  But: statistical software gives extra information.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5641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370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1012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6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5088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7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55972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7822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Mix by 2015VBT </a:t>
            </a:r>
            <a:r>
              <a:rPr lang="en-US" dirty="0" err="1" smtClean="0"/>
              <a:t>expecteds</a:t>
            </a:r>
            <a:r>
              <a:rPr lang="en-US" dirty="0" smtClean="0"/>
              <a:t> since have to adjust those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9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632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72F5959-2490-4FDE-A478-6E58D35C2633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10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196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9" name="Picture 3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0" name="Picture 3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8" name="Picture 7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4D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0" y="6288480"/>
            <a:ext cx="9143280" cy="5914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Picture 18"/>
          <p:cNvPicPr/>
          <p:nvPr/>
        </p:nvPicPr>
        <p:blipFill>
          <a:blip r:embed="rId14"/>
          <a:stretch/>
        </p:blipFill>
        <p:spPr>
          <a:xfrm>
            <a:off x="243360" y="6445080"/>
            <a:ext cx="913680" cy="29916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369480"/>
            <a:ext cx="1717560" cy="487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" name="Picture 10"/>
          <p:cNvPicPr/>
          <p:nvPr/>
        </p:nvPicPr>
        <p:blipFill>
          <a:blip r:embed="rId15"/>
          <a:stretch/>
        </p:blipFill>
        <p:spPr>
          <a:xfrm>
            <a:off x="5019120" y="3623400"/>
            <a:ext cx="3618000" cy="1647000"/>
          </a:xfrm>
          <a:prstGeom prst="rect">
            <a:avLst/>
          </a:prstGeom>
          <a:ln>
            <a:noFill/>
          </a:ln>
        </p:spPr>
      </p:pic>
      <p:pic>
        <p:nvPicPr>
          <p:cNvPr id="4" name="Picture 9"/>
          <p:cNvPicPr/>
          <p:nvPr/>
        </p:nvPicPr>
        <p:blipFill>
          <a:blip r:embed="rId14"/>
          <a:stretch/>
        </p:blipFill>
        <p:spPr>
          <a:xfrm>
            <a:off x="624960" y="5833800"/>
            <a:ext cx="1821960" cy="597240"/>
          </a:xfrm>
          <a:prstGeom prst="rect">
            <a:avLst/>
          </a:prstGeom>
          <a:ln>
            <a:noFill/>
          </a:ln>
        </p:spPr>
      </p:pic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6288480"/>
            <a:ext cx="9143280" cy="5914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2" name="Picture 18"/>
          <p:cNvPicPr/>
          <p:nvPr/>
        </p:nvPicPr>
        <p:blipFill>
          <a:blip r:embed="rId14"/>
          <a:stretch/>
        </p:blipFill>
        <p:spPr>
          <a:xfrm>
            <a:off x="243360" y="6445080"/>
            <a:ext cx="913680" cy="299160"/>
          </a:xfrm>
          <a:prstGeom prst="rect">
            <a:avLst/>
          </a:prstGeom>
          <a:ln>
            <a:noFill/>
          </a:ln>
        </p:spPr>
      </p:pic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594360" y="869400"/>
            <a:ext cx="7478280" cy="21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2"/>
          <p:cNvSpPr/>
          <p:nvPr/>
        </p:nvSpPr>
        <p:spPr>
          <a:xfrm>
            <a:off x="594360" y="2194560"/>
            <a:ext cx="7452360" cy="325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ctr"/>
          <a:lstStyle/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Beyond Actual / Table:</a:t>
            </a:r>
            <a:endParaRPr lang="en-US" sz="1800" b="0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New directions in experience studies</a:t>
            </a:r>
            <a:endParaRPr lang="en-US" sz="1800" b="0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642212" y="4038600"/>
            <a:ext cx="4998720" cy="1219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ctr"/>
          <a:lstStyle/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SOA Life and Annuity Symposium </a:t>
            </a:r>
          </a:p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Sess. 55: Individual Life Mortality </a:t>
            </a:r>
          </a:p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Brian </a:t>
            </a:r>
            <a:r>
              <a:rPr lang="en-US" sz="18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D. </a:t>
            </a: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Holland, FSA, MAAA</a:t>
            </a: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Tuesday, May 9, 2017</a:t>
            </a: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Term vs Perm: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Difference is in class mix vs class factor:</a:t>
            </a:r>
            <a:br>
              <a:rPr lang="en-US" b="1" dirty="0" smtClean="0"/>
            </a:br>
            <a:r>
              <a:rPr lang="en-US" b="1" dirty="0" smtClean="0"/>
              <a:t>Class mix of VBT2015 </a:t>
            </a:r>
            <a:r>
              <a:rPr lang="en-US" b="1" dirty="0" err="1" smtClean="0"/>
              <a:t>expecteds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562815"/>
              </p:ext>
            </p:extLst>
          </p:nvPr>
        </p:nvGraphicFramePr>
        <p:xfrm>
          <a:off x="381000" y="1524000"/>
          <a:ext cx="807504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327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Term vs Perm: </a:t>
            </a:r>
            <a:br>
              <a:rPr lang="en-US" sz="2400" b="1" dirty="0" smtClean="0"/>
            </a:br>
            <a:r>
              <a:rPr lang="en-US" b="1" dirty="0" smtClean="0"/>
              <a:t>Difference in durational mix vs factor</a:t>
            </a:r>
            <a:br>
              <a:rPr lang="en-US" b="1" dirty="0" smtClean="0"/>
            </a:br>
            <a:r>
              <a:rPr lang="en-US" b="1" dirty="0" smtClean="0"/>
              <a:t>Durational mix of VBT2015 </a:t>
            </a:r>
            <a:r>
              <a:rPr lang="en-US" b="1" dirty="0" err="1" smtClean="0"/>
              <a:t>expecteds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16833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stomShape 3"/>
          <p:cNvSpPr/>
          <p:nvPr/>
        </p:nvSpPr>
        <p:spPr>
          <a:xfrm>
            <a:off x="8431200" y="647700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9929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Compare A/Model: Perm, Term by duration</a:t>
            </a:r>
            <a:endParaRPr lang="en-US" sz="2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1384"/>
            <a:ext cx="9067800" cy="4170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12954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Model </a:t>
            </a:r>
            <a:r>
              <a:rPr lang="en-US" dirty="0" smtClean="0"/>
              <a:t>is much better than VBT2015 - but could be better.</a:t>
            </a:r>
            <a:endParaRPr lang="en-US" dirty="0"/>
          </a:p>
          <a:p>
            <a:r>
              <a:rPr lang="en-US" dirty="0" smtClean="0"/>
              <a:t>Could be </a:t>
            </a:r>
            <a:r>
              <a:rPr lang="en-US" dirty="0"/>
              <a:t>another mix-of-business issue.</a:t>
            </a:r>
          </a:p>
          <a:p>
            <a:endParaRPr lang="en-US" dirty="0"/>
          </a:p>
        </p:txBody>
      </p:sp>
      <p:sp>
        <p:nvSpPr>
          <p:cNvPr id="5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12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10325" y="3684041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Slope different by product, but could be driven by face, underwriting class – we need more factors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214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Where this leaves us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1143000"/>
            <a:ext cx="8229240" cy="4800600"/>
          </a:xfrm>
        </p:spPr>
        <p:txBody>
          <a:bodyPr anchor="t"/>
          <a:lstStyle/>
          <a:p>
            <a:r>
              <a:rPr lang="en-US" b="1" dirty="0" smtClean="0"/>
              <a:t>Strengths</a:t>
            </a:r>
          </a:p>
          <a:p>
            <a:r>
              <a:rPr lang="en-US" dirty="0" smtClean="0"/>
              <a:t>We summarize data more effectively.</a:t>
            </a:r>
          </a:p>
          <a:p>
            <a:r>
              <a:rPr lang="en-US" dirty="0" smtClean="0"/>
              <a:t>We avoid double-counting of A/Table ratios</a:t>
            </a:r>
          </a:p>
          <a:p>
            <a:r>
              <a:rPr lang="en-US" dirty="0" smtClean="0"/>
              <a:t>Communication of factors is intuitive</a:t>
            </a:r>
          </a:p>
          <a:p>
            <a:endParaRPr lang="en-US" dirty="0" smtClean="0"/>
          </a:p>
          <a:p>
            <a:r>
              <a:rPr lang="en-US" b="1" dirty="0" smtClean="0"/>
              <a:t>Weaknesses</a:t>
            </a:r>
          </a:p>
          <a:p>
            <a:r>
              <a:rPr lang="en-US" dirty="0" smtClean="0"/>
              <a:t>Must choose model to present</a:t>
            </a:r>
          </a:p>
          <a:p>
            <a:r>
              <a:rPr lang="en-US" dirty="0" smtClean="0"/>
              <a:t>Remaining difference from model</a:t>
            </a:r>
          </a:p>
          <a:p>
            <a:r>
              <a:rPr lang="en-US" dirty="0" smtClean="0"/>
              <a:t>Imposed model in advance</a:t>
            </a:r>
          </a:p>
          <a:p>
            <a:r>
              <a:rPr lang="en-US" dirty="0" smtClean="0"/>
              <a:t>Factor choice issue - iterative variable selection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Should add slope, product cross combinations? Duration, band cross combinations?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Remember: slope is layered on top of VBT2015 slope</a:t>
            </a:r>
          </a:p>
        </p:txBody>
      </p:sp>
      <p:sp>
        <p:nvSpPr>
          <p:cNvPr id="4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13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015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Hopes and challenges for the ILEC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1524000"/>
            <a:ext cx="8229240" cy="3962400"/>
          </a:xfrm>
        </p:spPr>
        <p:txBody>
          <a:bodyPr anchor="t"/>
          <a:lstStyle/>
          <a:p>
            <a:r>
              <a:rPr lang="en-US" b="1" dirty="0" smtClean="0"/>
              <a:t>Hopes </a:t>
            </a:r>
          </a:p>
          <a:p>
            <a:r>
              <a:rPr lang="en-US" dirty="0" smtClean="0"/>
              <a:t>– Better communication of results compared to splits</a:t>
            </a:r>
          </a:p>
          <a:p>
            <a:endParaRPr lang="en-US" b="1" dirty="0"/>
          </a:p>
          <a:p>
            <a:r>
              <a:rPr lang="en-US" b="1" dirty="0" smtClean="0"/>
              <a:t>Challenges </a:t>
            </a:r>
          </a:p>
          <a:p>
            <a:r>
              <a:rPr lang="en-US" dirty="0" smtClean="0"/>
              <a:t>– Where to draw the line in model complexity</a:t>
            </a:r>
          </a:p>
          <a:p>
            <a:r>
              <a:rPr lang="en-US" dirty="0" smtClean="0"/>
              <a:t>– Cultural change</a:t>
            </a:r>
          </a:p>
          <a:p>
            <a:r>
              <a:rPr lang="en-US" dirty="0" smtClean="0"/>
              <a:t>– More judgement and expertise involved</a:t>
            </a:r>
          </a:p>
          <a:p>
            <a:endParaRPr lang="en-US" b="1" dirty="0"/>
          </a:p>
          <a:p>
            <a:r>
              <a:rPr lang="en-US" b="1" dirty="0" smtClean="0"/>
              <a:t>Longer-term hopes – more advanced methods</a:t>
            </a:r>
          </a:p>
          <a:p>
            <a:r>
              <a:rPr lang="en-US" dirty="0" smtClean="0"/>
              <a:t>Nonlinear methods</a:t>
            </a:r>
          </a:p>
          <a:p>
            <a:r>
              <a:rPr lang="en-US" dirty="0" smtClean="0"/>
              <a:t>Bayesian nonparametric methods, dimension reduction methods</a:t>
            </a:r>
          </a:p>
          <a:p>
            <a:pPr lvl="1"/>
            <a:r>
              <a:rPr lang="en-US" dirty="0" smtClean="0"/>
              <a:t>– data tells us the shape of things</a:t>
            </a:r>
          </a:p>
          <a:p>
            <a:endParaRPr lang="en-US" dirty="0"/>
          </a:p>
        </p:txBody>
      </p:sp>
      <p:sp>
        <p:nvSpPr>
          <p:cNvPr id="4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14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311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594360" y="1752600"/>
            <a:ext cx="7452360" cy="220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ctr"/>
          <a:lstStyle/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Beyond Actual / Table:</a:t>
            </a:r>
            <a:endParaRPr lang="en-US" sz="1800" b="0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New directions in experience </a:t>
            </a:r>
            <a:r>
              <a:rPr lang="en-US" sz="32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studies</a:t>
            </a:r>
          </a:p>
          <a:p>
            <a:pPr>
              <a:lnSpc>
                <a:spcPct val="100000"/>
              </a:lnSpc>
            </a:pPr>
            <a:endParaRPr lang="en-US" sz="32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i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Thanks for your</a:t>
            </a:r>
          </a:p>
          <a:p>
            <a:pPr>
              <a:lnSpc>
                <a:spcPct val="100000"/>
              </a:lnSpc>
            </a:pPr>
            <a:r>
              <a:rPr lang="en-US" sz="3200" i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interest</a:t>
            </a:r>
            <a:endParaRPr lang="en-US" sz="1800" b="0" i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533520" y="333360"/>
            <a:ext cx="7981200" cy="121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2"/>
          <p:cNvSpPr/>
          <p:nvPr/>
        </p:nvSpPr>
        <p:spPr>
          <a:xfrm>
            <a:off x="533520" y="1621080"/>
            <a:ext cx="7981200" cy="421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EE3E98F7-8A32-40C8-9991-4325710AD2E2}" type="slidenum">
              <a:rPr lang="en-US" sz="1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2</a:t>
            </a:fld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TextShape 4"/>
          <p:cNvSpPr txBox="1"/>
          <p:nvPr/>
        </p:nvSpPr>
        <p:spPr>
          <a:xfrm>
            <a:off x="990600" y="1418400"/>
            <a:ext cx="7604760" cy="490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Actual / Table: how 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reports have </a:t>
            </a:r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worked</a:t>
            </a:r>
            <a:endParaRPr lang="en-US" sz="22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Actuals / Tables: 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‘7580, 2001CSO, </a:t>
            </a:r>
            <a:r>
              <a:rPr lang="en-US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VBTyy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Implication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actuals are table * a/e factor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Often not bad</a:t>
            </a:r>
          </a:p>
          <a:p>
            <a:endParaRPr lang="en-US" sz="22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issue we know we have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Mix-of-business issue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a.k.a. "Simpson's Paradox"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A/E 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might give misleading results - 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just because of mix of 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endParaRPr lang="en-US" sz="1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way to address 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issue: first steps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Multivariate models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Many approaches possible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Start with the more familiar 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models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5480" y="333360"/>
            <a:ext cx="8229240" cy="1144800"/>
          </a:xfrm>
          <a:prstGeom prst="rect">
            <a:avLst/>
          </a:prstGeom>
        </p:spPr>
        <p:txBody>
          <a:bodyPr/>
          <a:lstStyle/>
          <a:p>
            <a:r>
              <a:rPr lang="en-US" sz="2400" b="1" kern="0" dirty="0" smtClean="0">
                <a:solidFill>
                  <a:sysClr val="windowText" lastClr="000000"/>
                </a:solidFill>
              </a:rPr>
              <a:t>Purpose: address common experience studies issue</a:t>
            </a:r>
            <a:endParaRPr lang="en-US" sz="2400" b="1" kern="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How might that look?  Let’s try a model.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914400" y="1219200"/>
            <a:ext cx="7467600" cy="4876800"/>
          </a:xfrm>
        </p:spPr>
        <p:txBody>
          <a:bodyPr/>
          <a:lstStyle/>
          <a:p>
            <a:pPr lvl="1"/>
            <a:r>
              <a:rPr lang="en-US" b="1" dirty="0" smtClean="0"/>
              <a:t>A model </a:t>
            </a:r>
            <a:r>
              <a:rPr lang="en-US" b="1" u="sng" dirty="0" smtClean="0"/>
              <a:t>for illustration purposes</a:t>
            </a:r>
          </a:p>
          <a:p>
            <a:pPr lvl="1"/>
            <a:r>
              <a:rPr lang="en-US" dirty="0" smtClean="0"/>
              <a:t>Adjustment factors to VBT2015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underwriting structure/class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Issue age group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duration group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hether post-level-term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insurance plan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Fits 100% Actual / Model claims count in each subcategory – by definition</a:t>
            </a:r>
          </a:p>
          <a:p>
            <a:pPr lvl="2"/>
            <a:r>
              <a:rPr lang="en-US" dirty="0" smtClean="0"/>
              <a:t>GLM; Poisson family; log link</a:t>
            </a:r>
          </a:p>
          <a:p>
            <a:pPr lvl="2"/>
            <a:r>
              <a:rPr lang="en-US" dirty="0" smtClean="0"/>
              <a:t>Data: 2003-13, where UW class known, from MIB to ILEC 2016/09</a:t>
            </a:r>
          </a:p>
          <a:p>
            <a:pPr lvl="2"/>
            <a:endParaRPr lang="en-US" dirty="0" smtClean="0"/>
          </a:p>
          <a:p>
            <a:r>
              <a:rPr lang="en-US" b="1" dirty="0" smtClean="0"/>
              <a:t>Questions to consider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do adjustment factors compare to A/Table ratios?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Does the model tell the story better?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Does the model address the mix-of-business issue?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 the model too simple, or too complex?</a:t>
            </a:r>
          </a:p>
        </p:txBody>
      </p:sp>
      <p:sp>
        <p:nvSpPr>
          <p:cNvPr id="4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3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279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Why this model?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1066800" y="1371600"/>
            <a:ext cx="7314840" cy="4648200"/>
          </a:xfrm>
        </p:spPr>
        <p:txBody>
          <a:bodyPr anchor="t"/>
          <a:lstStyle/>
          <a:p>
            <a:r>
              <a:rPr lang="en-US" b="1" dirty="0" smtClean="0"/>
              <a:t>Pro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Adjustment factors easy to understand and communicate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Factors easy to compare to A/Table</a:t>
            </a:r>
          </a:p>
          <a:p>
            <a:endParaRPr lang="en-US" dirty="0" smtClean="0"/>
          </a:p>
          <a:p>
            <a:r>
              <a:rPr lang="en-US" b="1" dirty="0" smtClean="0"/>
              <a:t>Known weaknesses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Could </a:t>
            </a:r>
            <a:r>
              <a:rPr lang="en-US" dirty="0" err="1" smtClean="0"/>
              <a:t>overadjust</a:t>
            </a:r>
            <a:r>
              <a:rPr lang="en-US" dirty="0" smtClean="0"/>
              <a:t>: </a:t>
            </a:r>
            <a:r>
              <a:rPr lang="en-US" dirty="0" err="1" smtClean="0"/>
              <a:t>qx</a:t>
            </a:r>
            <a:r>
              <a:rPr lang="en-US" dirty="0" smtClean="0"/>
              <a:t> &gt; 100% </a:t>
            </a:r>
          </a:p>
          <a:p>
            <a:r>
              <a:rPr lang="en-US" dirty="0"/>
              <a:t>	</a:t>
            </a:r>
            <a:r>
              <a:rPr lang="en-US" dirty="0" smtClean="0"/>
              <a:t>if several adjustment factors push it up somewhere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Variable selection process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 smtClean="0"/>
              <a:t>Model fit facts</a:t>
            </a:r>
          </a:p>
          <a:p>
            <a:r>
              <a:rPr lang="en-US" dirty="0" smtClean="0"/>
              <a:t>* When have a factor: actual / model = 100%</a:t>
            </a:r>
          </a:p>
          <a:p>
            <a:r>
              <a:rPr lang="en-US" dirty="0" smtClean="0"/>
              <a:t>* Could do in spreadsheet with goal seek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In real practice: must decide on factors: which combinations</a:t>
            </a:r>
          </a:p>
        </p:txBody>
      </p:sp>
      <p:sp>
        <p:nvSpPr>
          <p:cNvPr id="4" name="CustomShape 3"/>
          <p:cNvSpPr/>
          <p:nvPr/>
        </p:nvSpPr>
        <p:spPr>
          <a:xfrm>
            <a:off x="8444340" y="647700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4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82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878191"/>
          </a:xfrm>
        </p:spPr>
        <p:txBody>
          <a:bodyPr/>
          <a:lstStyle/>
          <a:p>
            <a:r>
              <a:rPr lang="en-US" sz="2400" b="1" dirty="0" smtClean="0"/>
              <a:t>Model output – how it looks</a:t>
            </a:r>
            <a:endParaRPr lang="en-US" sz="2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208751"/>
              </p:ext>
            </p:extLst>
          </p:nvPr>
        </p:nvGraphicFramePr>
        <p:xfrm>
          <a:off x="609600" y="2057400"/>
          <a:ext cx="7696199" cy="3532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8842"/>
                <a:gridCol w="889158"/>
                <a:gridCol w="884176"/>
                <a:gridCol w="771014"/>
                <a:gridCol w="771014"/>
                <a:gridCol w="1307596"/>
                <a:gridCol w="914399"/>
              </a:tblGrid>
              <a:tr h="172899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coef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std err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P&gt;|z|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[95.0% Conf. Int.]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Factor = </a:t>
                      </a:r>
                      <a:r>
                        <a:rPr lang="en-US" sz="11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</a:t>
                      </a:r>
                      <a:r>
                        <a:rPr 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1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coef</a:t>
                      </a:r>
                      <a:r>
                        <a:rPr 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Intercept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0.237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6.455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0.165 0.309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1.267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2 2]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0.338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62.447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0.328 0.349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1.402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3 1]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-33.082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-0.346 -0.307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0.721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3 2]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-12.291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-0.129 -0.093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0.895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3 3]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0.199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27.310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0.185 0.213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1.220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4 1]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-34.067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-0.396 -0.353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0.688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4 2]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-12.536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-0.16 -0.117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0.870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4 3]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0.381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-0.020 0.030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1.005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C(class_key)[T.NS 4 4]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0.293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31.123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0.275 0.312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1.340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C(class_key)[T.SM 2 1]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-0.076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-8.059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-0.095 -0.058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0.927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C(class_key)[T.SM 2 2]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0.221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27.019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0.205 0.237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1.247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</a:t>
                      </a:r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[T. 2]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-0.049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-3.292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-0.079 -0.02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0.952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duration_group[T. 3]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-7.166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-0.131 -0.075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0.902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duration_group[T. 4-5]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-0.186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-14.512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-0.211 -0.161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0.830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</a:t>
                      </a:r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[T. 6-10]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-0.241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-20.173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-0.264 -0.218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0.786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</a:t>
                      </a:r>
                      <a:r>
                        <a:rPr lang="en-US" sz="11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[T.11-15]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-0.277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-22.823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-0.301 -0.254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0.758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duration_group[T.16-20]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-27.364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-0.372 -0.322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0.707</a:t>
                      </a:r>
                    </a:p>
                  </a:txBody>
                  <a:tcPr marL="9525" marR="9525" marT="9525" marB="0" anchor="b"/>
                </a:tc>
              </a:tr>
              <a:tr h="172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990601"/>
            <a:ext cx="31146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“Coefficients”  are logs of the factors: are </a:t>
            </a:r>
            <a:r>
              <a:rPr lang="en-US" sz="1400" i="1" dirty="0" err="1" smtClean="0"/>
              <a:t>coeff</a:t>
            </a:r>
            <a:r>
              <a:rPr lang="en-US" sz="1400" i="1" dirty="0"/>
              <a:t> </a:t>
            </a:r>
            <a:r>
              <a:rPr lang="en-US" sz="1400" i="1" dirty="0" smtClean="0"/>
              <a:t>of indicator function, making model linear</a:t>
            </a:r>
            <a:endParaRPr lang="en-US" sz="1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115179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Significance test: p-values</a:t>
            </a:r>
            <a:endParaRPr lang="en-US" i="1" dirty="0"/>
          </a:p>
        </p:txBody>
      </p:sp>
      <p:sp>
        <p:nvSpPr>
          <p:cNvPr id="10" name="Down Arrow 9"/>
          <p:cNvSpPr/>
          <p:nvPr/>
        </p:nvSpPr>
        <p:spPr>
          <a:xfrm>
            <a:off x="5587955" y="1675011"/>
            <a:ext cx="209550" cy="300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400425" y="1675011"/>
            <a:ext cx="209550" cy="3245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stomShape 3"/>
          <p:cNvSpPr/>
          <p:nvPr/>
        </p:nvSpPr>
        <p:spPr>
          <a:xfrm>
            <a:off x="843120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5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8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Factors vs Univariate A / Table:</a:t>
            </a:r>
            <a:br>
              <a:rPr lang="en-US" sz="2400" b="1" dirty="0" smtClean="0"/>
            </a:br>
            <a:r>
              <a:rPr lang="en-US" sz="2400" b="1" dirty="0" smtClean="0"/>
              <a:t>How different are they?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1447800"/>
            <a:ext cx="8229240" cy="4134000"/>
          </a:xfrm>
        </p:spPr>
        <p:txBody>
          <a:bodyPr anchor="t" anchorCtr="0"/>
          <a:lstStyle/>
          <a:p>
            <a:r>
              <a:rPr lang="en-US" dirty="0" smtClean="0"/>
              <a:t>A / T splits look like adjustment factors, but aren't. </a:t>
            </a:r>
          </a:p>
          <a:p>
            <a:r>
              <a:rPr lang="en-US" dirty="0" smtClean="0"/>
              <a:t>Adjustment factors across categories: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fit simultaneously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give a similar but sometimes different picture.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often less extreme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no double-counting of effects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74676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own Arrow 3"/>
          <p:cNvSpPr/>
          <p:nvPr/>
        </p:nvSpPr>
        <p:spPr>
          <a:xfrm>
            <a:off x="6934200" y="2743200"/>
            <a:ext cx="304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1440" y="838200"/>
            <a:ext cx="251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 / T for 16-20 is over 6-10.  But: factors have more reasonable shape.</a:t>
            </a:r>
          </a:p>
          <a:p>
            <a:r>
              <a:rPr lang="en-US" i="1" dirty="0" smtClean="0"/>
              <a:t>There’s a serious mix-of-business issue </a:t>
            </a:r>
            <a:br>
              <a:rPr lang="en-US" i="1" dirty="0" smtClean="0"/>
            </a:br>
            <a:r>
              <a:rPr lang="en-US" i="1" dirty="0" smtClean="0"/>
              <a:t>in A / T.</a:t>
            </a:r>
            <a:endParaRPr lang="en-US" i="1" dirty="0"/>
          </a:p>
        </p:txBody>
      </p:sp>
      <p:sp>
        <p:nvSpPr>
          <p:cNvPr id="7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6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69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By insurance plan and issue age group</a:t>
            </a:r>
            <a:endParaRPr lang="en-US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2362200"/>
            <a:ext cx="77438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37634" y="1585175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Term, ULSG factors not similar to A / T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1905000" y="2231506"/>
            <a:ext cx="304800" cy="816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2878428" y="2057400"/>
            <a:ext cx="304800" cy="15358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7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1715869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issue age group: shapes are more similar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39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A / Table vs adjustment factor – why the difference</a:t>
            </a:r>
            <a:r>
              <a:rPr lang="en-US" sz="2400" b="1" dirty="0"/>
              <a:t> </a:t>
            </a:r>
            <a:r>
              <a:rPr lang="en-US" sz="2400" b="1" dirty="0" smtClean="0"/>
              <a:t>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Average factors weighted by VBT2015 expected: to see where to dig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1524000"/>
            <a:ext cx="8229240" cy="1144800"/>
          </a:xfrm>
        </p:spPr>
        <p:txBody>
          <a:bodyPr anchor="t"/>
          <a:lstStyle/>
          <a:p>
            <a:r>
              <a:rPr lang="en-US" dirty="0" smtClean="0"/>
              <a:t>Mix of business issue = Simpson’s Paradox</a:t>
            </a:r>
          </a:p>
          <a:p>
            <a:endParaRPr lang="en-US" dirty="0"/>
          </a:p>
          <a:p>
            <a:r>
              <a:rPr lang="en-US" u="sng" dirty="0" smtClean="0"/>
              <a:t>Average factors </a:t>
            </a:r>
            <a:r>
              <a:rPr lang="en-US" dirty="0" smtClean="0"/>
              <a:t>for those odd segments: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96455"/>
              </p:ext>
            </p:extLst>
          </p:nvPr>
        </p:nvGraphicFramePr>
        <p:xfrm>
          <a:off x="457200" y="2667000"/>
          <a:ext cx="6858001" cy="2158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2299"/>
                <a:gridCol w="1173436"/>
                <a:gridCol w="1017422"/>
                <a:gridCol w="1017422"/>
                <a:gridCol w="1017422"/>
              </a:tblGrid>
              <a:tr h="317500"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Duration band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 6-10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16-20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Duration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78.60%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u="none" strike="noStrike" dirty="0">
                          <a:effectLst/>
                        </a:rPr>
                        <a:t>70.70%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79.70%</a:t>
                      </a:r>
                    </a:p>
                  </a:txBody>
                  <a:tcPr marL="9525" marR="9525" marT="9525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Class structure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(class key)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106.50%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u="none" strike="noStrike" dirty="0">
                          <a:effectLst/>
                        </a:rPr>
                        <a:t>123.40%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128.20%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101.60%</a:t>
                      </a:r>
                    </a:p>
                  </a:txBody>
                  <a:tcPr marL="9525" marR="9525" marT="9525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Insurance plan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118.10%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120.20%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119.50%</a:t>
                      </a:r>
                    </a:p>
                  </a:txBody>
                  <a:tcPr marL="9525" marR="9525" marT="9525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Issue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age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86.00%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87.30%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86.30%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88.60%</a:t>
                      </a:r>
                    </a:p>
                  </a:txBody>
                  <a:tcPr marL="9525" marR="9525" marT="9525" marB="0" anchor="ctr"/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Post-level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term indicator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101.50%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50485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16-20 has much higher average UW class factor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61904" y="50485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Perm has much higher average UW class factor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67600" y="39624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Perm, Term close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3124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Perm is older, more in 16-20, more 2-class</a:t>
            </a:r>
            <a:endParaRPr lang="en-US" sz="1200" dirty="0"/>
          </a:p>
        </p:txBody>
      </p:sp>
      <p:sp>
        <p:nvSpPr>
          <p:cNvPr id="10" name="CustomShape 3"/>
          <p:cNvSpPr/>
          <p:nvPr/>
        </p:nvSpPr>
        <p:spPr>
          <a:xfrm>
            <a:off x="845820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8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18400" y="48768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 – no face factor – is correlated with product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2902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240" cy="1144800"/>
          </a:xfrm>
        </p:spPr>
        <p:txBody>
          <a:bodyPr/>
          <a:lstStyle/>
          <a:p>
            <a:r>
              <a:rPr lang="en-US" sz="2400" b="1" dirty="0" smtClean="0"/>
              <a:t>Durations 6-10 vs 16-20: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Difference is in class mix vs class factor:</a:t>
            </a:r>
            <a:br>
              <a:rPr lang="en-US" b="1" dirty="0" smtClean="0"/>
            </a:br>
            <a:r>
              <a:rPr lang="en-US" b="1" dirty="0" smtClean="0"/>
              <a:t>Class mix by VBT2015 </a:t>
            </a:r>
            <a:r>
              <a:rPr lang="en-US" b="1" dirty="0" err="1" smtClean="0"/>
              <a:t>expecteds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0288818"/>
              </p:ext>
            </p:extLst>
          </p:nvPr>
        </p:nvGraphicFramePr>
        <p:xfrm>
          <a:off x="302640" y="1524000"/>
          <a:ext cx="8153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stomShape 3"/>
          <p:cNvSpPr/>
          <p:nvPr/>
        </p:nvSpPr>
        <p:spPr>
          <a:xfrm>
            <a:off x="8456040" y="6500160"/>
            <a:ext cx="484200" cy="1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1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9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418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bp-soa-ppt-template (1)</Template>
  <TotalTime>494</TotalTime>
  <Words>1016</Words>
  <Application>Microsoft Office PowerPoint</Application>
  <PresentationFormat>On-screen Show (4:3)</PresentationFormat>
  <Paragraphs>308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How might that look?  Let’s try a model.</vt:lpstr>
      <vt:lpstr>Why this model?</vt:lpstr>
      <vt:lpstr>Model output – how it looks</vt:lpstr>
      <vt:lpstr>Factors vs Univariate A / Table: How different are they?</vt:lpstr>
      <vt:lpstr>By insurance plan and issue age group</vt:lpstr>
      <vt:lpstr>A / Table vs adjustment factor – why the difference ?  Average factors weighted by VBT2015 expected: to see where to dig</vt:lpstr>
      <vt:lpstr>Durations 6-10 vs 16-20:  Difference is in class mix vs class factor: Class mix by VBT2015 expecteds</vt:lpstr>
      <vt:lpstr>Term vs Perm: Difference is in class mix vs class factor: Class mix of VBT2015 expecteds</vt:lpstr>
      <vt:lpstr>Term vs Perm:  Difference in durational mix vs factor Durational mix of VBT2015 expecteds</vt:lpstr>
      <vt:lpstr>Compare A/Model: Perm, Term by duration</vt:lpstr>
      <vt:lpstr>Where this leaves us</vt:lpstr>
      <vt:lpstr>Hopes and challenges for the ILEC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MacDonald</dc:creator>
  <cp:lastModifiedBy>Cynthia MacDonald</cp:lastModifiedBy>
  <cp:revision>83</cp:revision>
  <cp:lastPrinted>2015-07-27T19:55:15Z</cp:lastPrinted>
  <dcterms:created xsi:type="dcterms:W3CDTF">2016-08-18T17:45:30Z</dcterms:created>
  <dcterms:modified xsi:type="dcterms:W3CDTF">2017-05-01T17:13:29Z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