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9"/>
  </p:notesMasterIdLst>
  <p:handoutMasterIdLst>
    <p:handoutMasterId r:id="rId30"/>
  </p:handoutMasterIdLst>
  <p:sldIdLst>
    <p:sldId id="259" r:id="rId2"/>
    <p:sldId id="260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1" r:id="rId24"/>
    <p:sldId id="282" r:id="rId25"/>
    <p:sldId id="283" r:id="rId26"/>
    <p:sldId id="284" r:id="rId27"/>
    <p:sldId id="286" r:id="rId2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24D7C"/>
    <a:srgbClr val="E27F26"/>
    <a:srgbClr val="74C4D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33" autoAdjust="0"/>
    <p:restoredTop sz="94557"/>
  </p:normalViewPr>
  <p:slideViewPr>
    <p:cSldViewPr snapToGrid="0" showGuides="1">
      <p:cViewPr varScale="1">
        <p:scale>
          <a:sx n="56" d="100"/>
          <a:sy n="56" d="100"/>
        </p:scale>
        <p:origin x="1278" y="66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71" d="100"/>
          <a:sy n="71" d="100"/>
        </p:scale>
        <p:origin x="2658" y="84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FB8979D-DA1B-4191-A1DB-74B225A88904}" type="doc">
      <dgm:prSet loTypeId="urn:microsoft.com/office/officeart/2005/8/layout/equation2" loCatId="relationship" qsTypeId="urn:microsoft.com/office/officeart/2005/8/quickstyle/simple1" qsCatId="simple" csTypeId="urn:microsoft.com/office/officeart/2005/8/colors/accent1_2" csCatId="accent1" phldr="1"/>
      <dgm:spPr/>
    </dgm:pt>
    <dgm:pt modelId="{35072FD0-C99C-4FD9-AE0D-124ED6CA7223}">
      <dgm:prSet phldrT="[Text]" custT="1"/>
      <dgm:spPr/>
      <dgm:t>
        <a:bodyPr/>
        <a:lstStyle/>
        <a:p>
          <a:pPr rtl="0"/>
          <a:r>
            <a:rPr kumimoji="0" lang="en-US" sz="3200" b="1" i="0" u="none" strike="noStrike" cap="none" normalizeH="0" baseline="0" dirty="0">
              <a:ln>
                <a:noFill/>
              </a:ln>
              <a:effectLst/>
            </a:rPr>
            <a:t>Endorsed Candidates</a:t>
          </a:r>
          <a:endParaRPr lang="en-US" sz="3200" dirty="0"/>
        </a:p>
      </dgm:t>
    </dgm:pt>
    <dgm:pt modelId="{BCE46A7D-85AE-4666-BAD2-A583DA077127}" type="parTrans" cxnId="{1A2E1794-60B6-4B9B-B932-B52093B1D80E}">
      <dgm:prSet/>
      <dgm:spPr/>
      <dgm:t>
        <a:bodyPr/>
        <a:lstStyle/>
        <a:p>
          <a:endParaRPr lang="en-US"/>
        </a:p>
      </dgm:t>
    </dgm:pt>
    <dgm:pt modelId="{B5D6692B-1AEF-4A73-BA7C-026AD2CD805F}" type="sibTrans" cxnId="{1A2E1794-60B6-4B9B-B932-B52093B1D80E}">
      <dgm:prSet/>
      <dgm:spPr/>
      <dgm:t>
        <a:bodyPr/>
        <a:lstStyle/>
        <a:p>
          <a:endParaRPr lang="en-US"/>
        </a:p>
      </dgm:t>
    </dgm:pt>
    <dgm:pt modelId="{800BD908-F316-44BE-90C5-89BF5CE53C6E}">
      <dgm:prSet phldrT="[Text]" custT="1"/>
      <dgm:spPr/>
      <dgm:t>
        <a:bodyPr/>
        <a:lstStyle/>
        <a:p>
          <a:pPr rtl="0"/>
          <a:r>
            <a:rPr kumimoji="0" lang="en-US" sz="3200" b="1" i="0" u="none" strike="noStrike" cap="none" normalizeH="0" baseline="0" dirty="0">
              <a:ln>
                <a:noFill/>
              </a:ln>
              <a:effectLst/>
            </a:rPr>
            <a:t>Candidates by Petition</a:t>
          </a:r>
          <a:endParaRPr lang="en-US" sz="3200" dirty="0"/>
        </a:p>
      </dgm:t>
    </dgm:pt>
    <dgm:pt modelId="{862A8F98-DE95-4C26-AE28-CED3B2A3BDE0}" type="parTrans" cxnId="{206F55F4-9FAA-4AF2-9736-0528AA669A2F}">
      <dgm:prSet/>
      <dgm:spPr/>
      <dgm:t>
        <a:bodyPr/>
        <a:lstStyle/>
        <a:p>
          <a:endParaRPr lang="en-US"/>
        </a:p>
      </dgm:t>
    </dgm:pt>
    <dgm:pt modelId="{B41A9187-73AC-40E7-B673-8C4419B274D7}" type="sibTrans" cxnId="{206F55F4-9FAA-4AF2-9736-0528AA669A2F}">
      <dgm:prSet/>
      <dgm:spPr/>
      <dgm:t>
        <a:bodyPr/>
        <a:lstStyle/>
        <a:p>
          <a:endParaRPr lang="en-US"/>
        </a:p>
      </dgm:t>
    </dgm:pt>
    <dgm:pt modelId="{EBC5201A-AECD-41AF-997A-016A0A32812F}">
      <dgm:prSet phldrT="[Text]" custT="1"/>
      <dgm:spPr/>
      <dgm:t>
        <a:bodyPr/>
        <a:lstStyle/>
        <a:p>
          <a:r>
            <a:rPr lang="en-US" sz="3600" dirty="0"/>
            <a:t>Final Ballot</a:t>
          </a:r>
        </a:p>
      </dgm:t>
    </dgm:pt>
    <dgm:pt modelId="{E78FC42B-9863-4397-8259-76373DC00D93}" type="parTrans" cxnId="{2C9E0D43-A05E-4DBD-ABC0-5CCD1AE35BA2}">
      <dgm:prSet/>
      <dgm:spPr/>
      <dgm:t>
        <a:bodyPr/>
        <a:lstStyle/>
        <a:p>
          <a:endParaRPr lang="en-US"/>
        </a:p>
      </dgm:t>
    </dgm:pt>
    <dgm:pt modelId="{825CF0AF-8DE8-4098-B146-7FF6618C4EB2}" type="sibTrans" cxnId="{2C9E0D43-A05E-4DBD-ABC0-5CCD1AE35BA2}">
      <dgm:prSet/>
      <dgm:spPr/>
      <dgm:t>
        <a:bodyPr/>
        <a:lstStyle/>
        <a:p>
          <a:endParaRPr lang="en-US"/>
        </a:p>
      </dgm:t>
    </dgm:pt>
    <dgm:pt modelId="{09E04DA5-5241-4367-8A42-EC404AF7432F}" type="pres">
      <dgm:prSet presAssocID="{AFB8979D-DA1B-4191-A1DB-74B225A88904}" presName="Name0" presStyleCnt="0">
        <dgm:presLayoutVars>
          <dgm:dir/>
          <dgm:resizeHandles val="exact"/>
        </dgm:presLayoutVars>
      </dgm:prSet>
      <dgm:spPr/>
    </dgm:pt>
    <dgm:pt modelId="{ED9EB1CC-6F23-48A4-B942-374B49D6D2DE}" type="pres">
      <dgm:prSet presAssocID="{AFB8979D-DA1B-4191-A1DB-74B225A88904}" presName="vNodes" presStyleCnt="0"/>
      <dgm:spPr/>
    </dgm:pt>
    <dgm:pt modelId="{BB38DBA4-456D-47F2-A769-89351F637174}" type="pres">
      <dgm:prSet presAssocID="{35072FD0-C99C-4FD9-AE0D-124ED6CA7223}" presName="node" presStyleLbl="node1" presStyleIdx="0" presStyleCnt="3" custScaleX="390095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5B3F2E16-F852-478E-BF22-829CE5E3A887}" type="pres">
      <dgm:prSet presAssocID="{B5D6692B-1AEF-4A73-BA7C-026AD2CD805F}" presName="spacerT" presStyleCnt="0"/>
      <dgm:spPr/>
    </dgm:pt>
    <dgm:pt modelId="{02587C2D-DAAC-4693-8DD2-98999AF7E341}" type="pres">
      <dgm:prSet presAssocID="{B5D6692B-1AEF-4A73-BA7C-026AD2CD805F}" presName="sibTrans" presStyleLbl="sibTrans2D1" presStyleIdx="0" presStyleCnt="2" custScaleX="68558" custScaleY="68558"/>
      <dgm:spPr/>
      <dgm:t>
        <a:bodyPr/>
        <a:lstStyle/>
        <a:p>
          <a:endParaRPr lang="en-US"/>
        </a:p>
      </dgm:t>
    </dgm:pt>
    <dgm:pt modelId="{CBC3EE07-163C-40DA-8AF1-A40C373AADD6}" type="pres">
      <dgm:prSet presAssocID="{B5D6692B-1AEF-4A73-BA7C-026AD2CD805F}" presName="spacerB" presStyleCnt="0"/>
      <dgm:spPr/>
    </dgm:pt>
    <dgm:pt modelId="{C9A4D4D2-DE32-487F-B9FE-9E394B2717DF}" type="pres">
      <dgm:prSet presAssocID="{800BD908-F316-44BE-90C5-89BF5CE53C6E}" presName="node" presStyleLbl="node1" presStyleIdx="1" presStyleCnt="3" custScaleX="390095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7F046893-CAEF-4294-804E-BC88A0C5E205}" type="pres">
      <dgm:prSet presAssocID="{AFB8979D-DA1B-4191-A1DB-74B225A88904}" presName="sibTransLast" presStyleLbl="sibTrans2D1" presStyleIdx="1" presStyleCnt="2" custLinFactNeighborX="-8744" custLinFactNeighborY="11241"/>
      <dgm:spPr>
        <a:prstGeom prst="mathEqual">
          <a:avLst/>
        </a:prstGeom>
      </dgm:spPr>
      <dgm:t>
        <a:bodyPr/>
        <a:lstStyle/>
        <a:p>
          <a:endParaRPr lang="en-US"/>
        </a:p>
      </dgm:t>
    </dgm:pt>
    <dgm:pt modelId="{707B19D5-21A7-4A9F-990D-D3EBB3349D6F}" type="pres">
      <dgm:prSet presAssocID="{AFB8979D-DA1B-4191-A1DB-74B225A88904}" presName="connectorText" presStyleLbl="sibTrans2D1" presStyleIdx="1" presStyleCnt="2"/>
      <dgm:spPr/>
      <dgm:t>
        <a:bodyPr/>
        <a:lstStyle/>
        <a:p>
          <a:endParaRPr lang="en-US"/>
        </a:p>
      </dgm:t>
    </dgm:pt>
    <dgm:pt modelId="{6AD5F4A4-9344-4FA8-9E32-747F41C3459C}" type="pres">
      <dgm:prSet presAssocID="{AFB8979D-DA1B-4191-A1DB-74B225A88904}" presName="lastNode" presStyleLbl="node1" presStyleIdx="2" presStyleCnt="3" custScaleX="66473" custScaleY="43217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</dgm:ptLst>
  <dgm:cxnLst>
    <dgm:cxn modelId="{0ABFF842-9C8A-41DC-8B3E-BAE56CC1926E}" type="presOf" srcId="{B41A9187-73AC-40E7-B673-8C4419B274D7}" destId="{707B19D5-21A7-4A9F-990D-D3EBB3349D6F}" srcOrd="1" destOrd="0" presId="urn:microsoft.com/office/officeart/2005/8/layout/equation2"/>
    <dgm:cxn modelId="{74726A76-F1B0-40F4-9F2B-EEFC5FB51D7C}" type="presOf" srcId="{35072FD0-C99C-4FD9-AE0D-124ED6CA7223}" destId="{BB38DBA4-456D-47F2-A769-89351F637174}" srcOrd="0" destOrd="0" presId="urn:microsoft.com/office/officeart/2005/8/layout/equation2"/>
    <dgm:cxn modelId="{0639CC04-5A73-4520-ABE2-92F67794F438}" type="presOf" srcId="{B5D6692B-1AEF-4A73-BA7C-026AD2CD805F}" destId="{02587C2D-DAAC-4693-8DD2-98999AF7E341}" srcOrd="0" destOrd="0" presId="urn:microsoft.com/office/officeart/2005/8/layout/equation2"/>
    <dgm:cxn modelId="{CEC3BC86-CBB5-4138-B34C-C57F2B03A367}" type="presOf" srcId="{800BD908-F316-44BE-90C5-89BF5CE53C6E}" destId="{C9A4D4D2-DE32-487F-B9FE-9E394B2717DF}" srcOrd="0" destOrd="0" presId="urn:microsoft.com/office/officeart/2005/8/layout/equation2"/>
    <dgm:cxn modelId="{206F55F4-9FAA-4AF2-9736-0528AA669A2F}" srcId="{AFB8979D-DA1B-4191-A1DB-74B225A88904}" destId="{800BD908-F316-44BE-90C5-89BF5CE53C6E}" srcOrd="1" destOrd="0" parTransId="{862A8F98-DE95-4C26-AE28-CED3B2A3BDE0}" sibTransId="{B41A9187-73AC-40E7-B673-8C4419B274D7}"/>
    <dgm:cxn modelId="{9D8B72B2-CE08-44A5-8B68-853167B64A61}" type="presOf" srcId="{EBC5201A-AECD-41AF-997A-016A0A32812F}" destId="{6AD5F4A4-9344-4FA8-9E32-747F41C3459C}" srcOrd="0" destOrd="0" presId="urn:microsoft.com/office/officeart/2005/8/layout/equation2"/>
    <dgm:cxn modelId="{1605B357-954A-4C0C-9E67-EA9707F4DDDD}" type="presOf" srcId="{B41A9187-73AC-40E7-B673-8C4419B274D7}" destId="{7F046893-CAEF-4294-804E-BC88A0C5E205}" srcOrd="0" destOrd="0" presId="urn:microsoft.com/office/officeart/2005/8/layout/equation2"/>
    <dgm:cxn modelId="{2C9E0D43-A05E-4DBD-ABC0-5CCD1AE35BA2}" srcId="{AFB8979D-DA1B-4191-A1DB-74B225A88904}" destId="{EBC5201A-AECD-41AF-997A-016A0A32812F}" srcOrd="2" destOrd="0" parTransId="{E78FC42B-9863-4397-8259-76373DC00D93}" sibTransId="{825CF0AF-8DE8-4098-B146-7FF6618C4EB2}"/>
    <dgm:cxn modelId="{1A2E1794-60B6-4B9B-B932-B52093B1D80E}" srcId="{AFB8979D-DA1B-4191-A1DB-74B225A88904}" destId="{35072FD0-C99C-4FD9-AE0D-124ED6CA7223}" srcOrd="0" destOrd="0" parTransId="{BCE46A7D-85AE-4666-BAD2-A583DA077127}" sibTransId="{B5D6692B-1AEF-4A73-BA7C-026AD2CD805F}"/>
    <dgm:cxn modelId="{B3645C38-4ECA-42BE-8F9F-F70DA6CBD417}" type="presOf" srcId="{AFB8979D-DA1B-4191-A1DB-74B225A88904}" destId="{09E04DA5-5241-4367-8A42-EC404AF7432F}" srcOrd="0" destOrd="0" presId="urn:microsoft.com/office/officeart/2005/8/layout/equation2"/>
    <dgm:cxn modelId="{22B84087-DEE8-4033-838C-6AF20D429837}" type="presParOf" srcId="{09E04DA5-5241-4367-8A42-EC404AF7432F}" destId="{ED9EB1CC-6F23-48A4-B942-374B49D6D2DE}" srcOrd="0" destOrd="0" presId="urn:microsoft.com/office/officeart/2005/8/layout/equation2"/>
    <dgm:cxn modelId="{5CF6ECE2-4BB3-4566-BE18-7AFC89527139}" type="presParOf" srcId="{ED9EB1CC-6F23-48A4-B942-374B49D6D2DE}" destId="{BB38DBA4-456D-47F2-A769-89351F637174}" srcOrd="0" destOrd="0" presId="urn:microsoft.com/office/officeart/2005/8/layout/equation2"/>
    <dgm:cxn modelId="{EBA943EC-7728-4534-8E07-53EA4100A6F7}" type="presParOf" srcId="{ED9EB1CC-6F23-48A4-B942-374B49D6D2DE}" destId="{5B3F2E16-F852-478E-BF22-829CE5E3A887}" srcOrd="1" destOrd="0" presId="urn:microsoft.com/office/officeart/2005/8/layout/equation2"/>
    <dgm:cxn modelId="{A0AEEF25-9DA4-4C79-8EB5-676E431F97DD}" type="presParOf" srcId="{ED9EB1CC-6F23-48A4-B942-374B49D6D2DE}" destId="{02587C2D-DAAC-4693-8DD2-98999AF7E341}" srcOrd="2" destOrd="0" presId="urn:microsoft.com/office/officeart/2005/8/layout/equation2"/>
    <dgm:cxn modelId="{5204F014-7D0A-4005-A920-F1A8386A0D51}" type="presParOf" srcId="{ED9EB1CC-6F23-48A4-B942-374B49D6D2DE}" destId="{CBC3EE07-163C-40DA-8AF1-A40C373AADD6}" srcOrd="3" destOrd="0" presId="urn:microsoft.com/office/officeart/2005/8/layout/equation2"/>
    <dgm:cxn modelId="{A71318D6-FBE6-4545-A2FC-216C740E60DD}" type="presParOf" srcId="{ED9EB1CC-6F23-48A4-B942-374B49D6D2DE}" destId="{C9A4D4D2-DE32-487F-B9FE-9E394B2717DF}" srcOrd="4" destOrd="0" presId="urn:microsoft.com/office/officeart/2005/8/layout/equation2"/>
    <dgm:cxn modelId="{FD1EDD4E-324F-4EA8-9E72-B183EBECA999}" type="presParOf" srcId="{09E04DA5-5241-4367-8A42-EC404AF7432F}" destId="{7F046893-CAEF-4294-804E-BC88A0C5E205}" srcOrd="1" destOrd="0" presId="urn:microsoft.com/office/officeart/2005/8/layout/equation2"/>
    <dgm:cxn modelId="{6B389F91-CE19-467F-A226-CB9DAB7CD6FF}" type="presParOf" srcId="{7F046893-CAEF-4294-804E-BC88A0C5E205}" destId="{707B19D5-21A7-4A9F-990D-D3EBB3349D6F}" srcOrd="0" destOrd="0" presId="urn:microsoft.com/office/officeart/2005/8/layout/equation2"/>
    <dgm:cxn modelId="{94FAB920-01FB-412C-8019-64CE4892D3D9}" type="presParOf" srcId="{09E04DA5-5241-4367-8A42-EC404AF7432F}" destId="{6AD5F4A4-9344-4FA8-9E32-747F41C3459C}" srcOrd="2" destOrd="0" presId="urn:microsoft.com/office/officeart/2005/8/layout/equati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equation2">
  <dgm:title val=""/>
  <dgm:desc val=""/>
  <dgm:catLst>
    <dgm:cat type="relationship" pri="18000"/>
    <dgm:cat type="process" pri="2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linDir" val="fromL"/>
          <dgm:param type="fallback" val="2D"/>
        </dgm:alg>
      </dgm:if>
      <dgm:else name="Name3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ch" ptType="node" func="cnt" op="gte" val="3">
        <dgm:constrLst>
          <dgm:constr type="h" for="des" forName="node" refType="w" fact="0.5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ch" forName="lastNode" op="equ" val="65"/>
          <dgm:constr type="primFontSz" for="des" forName="node" op="equ" val="65"/>
          <dgm:constr type="primFontSz" for="des" forName="sibTrans" val="55"/>
          <dgm:constr type="primFontSz" for="des" forName="sibTrans" refType="primFontSz" refFor="des" refForName="node" op="lte" fact="0.8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if>
      <dgm:else name="Name6">
        <dgm:constrLst>
          <dgm:constr type="h" for="des" forName="node" refType="w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des" forName="node" val="65"/>
          <dgm:constr type="primFontSz" for="ch" forName="lastNode" refType="primFontSz" refFor="des" refForName="node" op="equ"/>
          <dgm:constr type="primFontSz" for="des" forName="sibTrans" val="55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else>
    </dgm:choose>
    <dgm:ruleLst/>
    <dgm:choose name="Name7">
      <dgm:if name="Name8" axis="ch" ptType="node" func="cnt" op="gte" val="1">
        <dgm:layoutNode name="vNodes">
          <dgm:alg type="lin">
            <dgm:param type="linDir" val="fromT"/>
            <dgm:param type="fallback" val="2D"/>
          </dgm:alg>
          <dgm:shape xmlns:r="http://schemas.openxmlformats.org/officeDocument/2006/relationships" r:blip="">
            <dgm:adjLst/>
          </dgm:shape>
          <dgm:presOf/>
          <dgm:constrLst/>
          <dgm:ruleLst/>
          <dgm:forEach name="Name9" axis="ch" ptType="node">
            <dgm:choose name="Name10">
              <dgm:if name="Name11" axis="self" func="revPos" op="neq" val="1">
                <dgm:layoutNode name="node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  <dgm:choose name="Name12">
                  <dgm:if name="Name13" axis="self" ptType="node" func="revPos" op="gt" val="2">
                    <dgm:forEach name="sibTransForEach" axis="followSib" ptType="sibTrans" cnt="1">
                      <dgm:layoutNode name="spacerT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  <dgm:layoutNode name="sibTrans">
                        <dgm:alg type="tx"/>
                        <dgm:shape xmlns:r="http://schemas.openxmlformats.org/officeDocument/2006/relationships" type="mathPlus" r:blip="">
                          <dgm:adjLst/>
                        </dgm:shape>
                        <dgm:presOf axis="self"/>
                        <dgm:constrLst>
                          <dgm:constr type="h" refType="w"/>
                          <dgm:constr type="lMarg"/>
                          <dgm:constr type="rMarg"/>
                          <dgm:constr type="tMarg"/>
                          <dgm:constr type="bMarg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spacerB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</dgm:forEach>
                  </dgm:if>
                  <dgm:else name="Name14"/>
                </dgm:choose>
              </dgm:if>
              <dgm:else name="Name15"/>
            </dgm:choose>
          </dgm:forEach>
        </dgm:layoutNode>
        <dgm:choose name="Name16">
          <dgm:if name="Name17" axis="ch" ptType="node" func="cnt" op="gt" val="1">
            <dgm:layoutNode name="sibTransLast">
              <dgm:alg type="conn">
                <dgm:param type="begPts" val="auto"/>
                <dgm:param type="endPts" val="auto"/>
                <dgm:param type="srcNode" val="vNodes"/>
                <dgm:param type="dstNode" val="lastNode"/>
              </dgm:alg>
              <dgm:shape xmlns:r="http://schemas.openxmlformats.org/officeDocument/2006/relationships" type="conn" r:blip="">
                <dgm:adjLst/>
              </dgm:shape>
              <dgm:presOf axis="ch" ptType="sibTrans" st="-1" cnt="1"/>
              <dgm:constrLst>
                <dgm:constr type="h" refType="w" fact="0.62"/>
                <dgm:constr type="connDist"/>
                <dgm:constr type="begPad" refType="connDist" fact="0.25"/>
                <dgm:constr type="endPad" refType="connDist" fact="0.22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ch desOrSelf" ptType="sibTrans sibTrans" st="-1 1" cnt="1 0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if>
          <dgm:else name="Name18"/>
        </dgm:choose>
        <dgm:layoutNode name="lastNode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ellipse" r:blip="">
            <dgm:adjLst/>
          </dgm:shape>
          <dgm:presOf axis="ch desOrSelf" ptType="node node" st="-1 1" cnt="1 0"/>
          <dgm:constrLst>
            <dgm:constr type="h" refType="w"/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</dgm:if>
      <dgm:else name="Name19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1BE6BFE-3CFF-4C6C-9E53-184BBC69E5E5}" type="datetimeFigureOut">
              <a:rPr lang="en-US" smtClean="0"/>
              <a:t>2/27/2018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37519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05C1D3-7D3C-7345-81B7-83ECE6346BB3}" type="datetimeFigureOut">
              <a:rPr lang="en-US" smtClean="0"/>
              <a:t>2/27/2018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338505-BB72-D04B-9DD4-A82E2BFC59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71000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DCD70E-BE51-47EE-99EB-FAFB65A82E72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01975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DCD70E-BE51-47EE-99EB-FAFB65A82E72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92075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DCD70E-BE51-47EE-99EB-FAFB65A82E72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24592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DCD70E-BE51-47EE-99EB-FAFB65A82E72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05851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DCD70E-BE51-47EE-99EB-FAFB65A82E72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35439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DCD70E-BE51-47EE-99EB-FAFB65A82E72}" type="slidenum">
              <a:rPr lang="en-US" smtClean="0"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64759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DCD70E-BE51-47EE-99EB-FAFB65A82E72}" type="slidenum">
              <a:rPr lang="en-US" smtClean="0"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301201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DCD70E-BE51-47EE-99EB-FAFB65A82E72}" type="slidenum">
              <a:rPr lang="en-US" smtClean="0"/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494705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DCD70E-BE51-47EE-99EB-FAFB65A82E72}" type="slidenum">
              <a:rPr lang="en-US" smtClean="0"/>
              <a:t>27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62549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Section Header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 userDrawn="1"/>
        </p:nvSpPr>
        <p:spPr>
          <a:xfrm>
            <a:off x="0" y="6369538"/>
            <a:ext cx="1718268" cy="48846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4297" y="869253"/>
            <a:ext cx="7479173" cy="2105341"/>
          </a:xfrm>
          <a:prstGeom prst="rect">
            <a:avLst/>
          </a:prstGeom>
        </p:spPr>
        <p:txBody>
          <a:bodyPr anchor="b">
            <a:noAutofit/>
          </a:bodyPr>
          <a:lstStyle>
            <a:lvl1pPr>
              <a:defRPr sz="50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9040" y="3623250"/>
            <a:ext cx="3618769" cy="1647776"/>
          </a:xfrm>
          <a:prstGeom prst="rect">
            <a:avLst/>
          </a:prstGeom>
        </p:spPr>
      </p:pic>
      <p:sp>
        <p:nvSpPr>
          <p:cNvPr id="9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594297" y="3075409"/>
            <a:ext cx="4573032" cy="325793"/>
          </a:xfrm>
          <a:prstGeom prst="rect">
            <a:avLst/>
          </a:prstGeom>
        </p:spPr>
        <p:txBody>
          <a:bodyPr tIns="0" bIns="0" anchor="ctr">
            <a:noAutofit/>
          </a:bodyPr>
          <a:lstStyle>
            <a:lvl1pPr marL="0" indent="0" algn="l">
              <a:buNone/>
              <a:defRPr sz="2000" b="1" cap="all" baseline="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Presenter/Author name</a:t>
            </a:r>
          </a:p>
        </p:txBody>
      </p:sp>
      <p:sp>
        <p:nvSpPr>
          <p:cNvPr id="1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594298" y="3445499"/>
            <a:ext cx="4572710" cy="298681"/>
          </a:xfrm>
          <a:prstGeom prst="rect">
            <a:avLst/>
          </a:prstGeom>
        </p:spPr>
        <p:txBody>
          <a:bodyPr tIns="0" bIns="0" anchor="ctr">
            <a:noAutofit/>
          </a:bodyPr>
          <a:lstStyle>
            <a:lvl1pPr marL="0" indent="0">
              <a:buFont typeface="+mj-lt"/>
              <a:buNone/>
              <a:defRPr sz="1800" b="1" baseline="0">
                <a:solidFill>
                  <a:schemeClr val="bg1"/>
                </a:solidFill>
                <a:latin typeface="+mj-lt"/>
              </a:defRPr>
            </a:lvl1pPr>
            <a:lvl2pPr marL="457200" indent="0">
              <a:buFont typeface="+mj-lt"/>
              <a:buNone/>
              <a:defRPr/>
            </a:lvl2pPr>
            <a:lvl3pPr marL="914400" indent="0">
              <a:buFont typeface="+mj-lt"/>
              <a:buNone/>
              <a:defRPr/>
            </a:lvl3pPr>
            <a:lvl4pPr marL="1371600" indent="0">
              <a:buFont typeface="+mj-lt"/>
              <a:buNone/>
              <a:defRPr/>
            </a:lvl4pPr>
            <a:lvl5pPr marL="1828800" indent="0">
              <a:buFont typeface="+mj-lt"/>
              <a:buNone/>
              <a:defRPr/>
            </a:lvl5pPr>
          </a:lstStyle>
          <a:p>
            <a:pPr lvl="0"/>
            <a:r>
              <a:rPr lang="en-US" dirty="0"/>
              <a:t>Presenter/Author Title</a:t>
            </a:r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594298" y="3798524"/>
            <a:ext cx="4572710" cy="222102"/>
          </a:xfrm>
          <a:prstGeom prst="rect">
            <a:avLst/>
          </a:prstGeom>
        </p:spPr>
        <p:txBody>
          <a:bodyPr tIns="0" bIns="0" anchor="ctr">
            <a:noAutofit/>
          </a:bodyPr>
          <a:lstStyle>
            <a:lvl1pPr marL="0" indent="0">
              <a:buFont typeface="+mj-lt"/>
              <a:buNone/>
              <a:defRPr sz="1600" b="0" baseline="0">
                <a:solidFill>
                  <a:schemeClr val="bg1"/>
                </a:solidFill>
                <a:latin typeface="+mj-lt"/>
              </a:defRPr>
            </a:lvl1pPr>
            <a:lvl2pPr marL="457200" indent="0">
              <a:buFont typeface="+mj-lt"/>
              <a:buNone/>
              <a:defRPr/>
            </a:lvl2pPr>
            <a:lvl3pPr marL="914400" indent="0">
              <a:buFont typeface="+mj-lt"/>
              <a:buNone/>
              <a:defRPr/>
            </a:lvl3pPr>
            <a:lvl4pPr marL="1371600" indent="0">
              <a:buFont typeface="+mj-lt"/>
              <a:buNone/>
              <a:defRPr/>
            </a:lvl4pPr>
            <a:lvl5pPr marL="1828800" indent="0">
              <a:buFont typeface="+mj-lt"/>
              <a:buNone/>
              <a:defRPr/>
            </a:lvl5pPr>
          </a:lstStyle>
          <a:p>
            <a:pPr lvl="0"/>
            <a:r>
              <a:rPr lang="en-US" dirty="0"/>
              <a:t>DAY, MONTH, DATE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54"/>
          <a:stretch/>
        </p:blipFill>
        <p:spPr>
          <a:xfrm>
            <a:off x="594297" y="5576912"/>
            <a:ext cx="1940181" cy="10323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20607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2"/>
          </p:nvPr>
        </p:nvSpPr>
        <p:spPr>
          <a:xfrm>
            <a:off x="628650" y="1610468"/>
            <a:ext cx="7886700" cy="421322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2"/>
          </p:nvPr>
        </p:nvSpPr>
        <p:spPr>
          <a:xfrm>
            <a:off x="6565971" y="6583317"/>
            <a:ext cx="1879041" cy="19971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bg1"/>
                </a:solidFill>
              </a:defRPr>
            </a:lvl1pPr>
          </a:lstStyle>
          <a:p>
            <a:fld id="{0A061395-F258-F04D-A64A-7F97DABCF1EF}" type="datetime1">
              <a:rPr lang="en-US" smtClean="0"/>
              <a:t>2/27/2018</a:t>
            </a:fld>
            <a:endParaRPr lang="en-US" dirty="0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45012" y="6583317"/>
            <a:ext cx="484870" cy="19971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bg1"/>
                </a:solidFill>
              </a:defRPr>
            </a:lvl1pPr>
          </a:lstStyle>
          <a:p>
            <a:fld id="{25C4F4D4-6F9F-4101-B420-EAE9BABB75B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70178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Section Header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 userDrawn="1"/>
        </p:nvSpPr>
        <p:spPr>
          <a:xfrm>
            <a:off x="0" y="6395590"/>
            <a:ext cx="4220308" cy="46241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0507" y="1270000"/>
            <a:ext cx="8097302" cy="2105341"/>
          </a:xfrm>
          <a:prstGeom prst="rect">
            <a:avLst/>
          </a:prstGeom>
        </p:spPr>
        <p:txBody>
          <a:bodyPr anchor="b">
            <a:noAutofit/>
          </a:bodyPr>
          <a:lstStyle>
            <a:lvl1pPr>
              <a:defRPr sz="500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9040" y="3920705"/>
            <a:ext cx="3618769" cy="164777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54"/>
          <a:stretch/>
        </p:blipFill>
        <p:spPr>
          <a:xfrm>
            <a:off x="594297" y="5576912"/>
            <a:ext cx="1940181" cy="10323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98409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Section Header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 userDrawn="1"/>
        </p:nvSpPr>
        <p:spPr>
          <a:xfrm>
            <a:off x="0" y="5773195"/>
            <a:ext cx="9144000" cy="110490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0507" y="1270000"/>
            <a:ext cx="8075268" cy="2105341"/>
          </a:xfrm>
          <a:prstGeom prst="rect">
            <a:avLst/>
          </a:prstGeom>
        </p:spPr>
        <p:txBody>
          <a:bodyPr anchor="b">
            <a:noAutofit/>
          </a:bodyPr>
          <a:lstStyle>
            <a:lvl1pPr>
              <a:defRPr sz="500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6775" y="3954084"/>
            <a:ext cx="3429000" cy="155899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961" y="5581451"/>
            <a:ext cx="1924405" cy="1039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77342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9_Section Header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 userDrawn="1"/>
        </p:nvSpPr>
        <p:spPr>
          <a:xfrm>
            <a:off x="0" y="5773196"/>
            <a:ext cx="9144000" cy="11049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0507" y="1270000"/>
            <a:ext cx="8097302" cy="2105341"/>
          </a:xfrm>
          <a:prstGeom prst="rect">
            <a:avLst/>
          </a:prstGeom>
        </p:spPr>
        <p:txBody>
          <a:bodyPr anchor="b">
            <a:noAutofit/>
          </a:bodyPr>
          <a:lstStyle>
            <a:lvl1pPr>
              <a:defRPr sz="500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9040" y="3920705"/>
            <a:ext cx="3618769" cy="164777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54"/>
          <a:stretch/>
        </p:blipFill>
        <p:spPr>
          <a:xfrm>
            <a:off x="594297" y="5576912"/>
            <a:ext cx="1940181" cy="10323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32716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8_Section Header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 userDrawn="1"/>
        </p:nvSpPr>
        <p:spPr>
          <a:xfrm>
            <a:off x="-6484" y="5753100"/>
            <a:ext cx="9150484" cy="11535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0507" y="1270000"/>
            <a:ext cx="7799262" cy="2105341"/>
          </a:xfrm>
          <a:prstGeom prst="rect">
            <a:avLst/>
          </a:prstGeom>
        </p:spPr>
        <p:txBody>
          <a:bodyPr anchor="b">
            <a:noAutofit/>
          </a:bodyPr>
          <a:lstStyle>
            <a:lvl1pPr>
              <a:defRPr sz="5000" b="0">
                <a:solidFill>
                  <a:srgbClr val="024D7C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9040" y="3920705"/>
            <a:ext cx="3618769" cy="164777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961" y="5581451"/>
            <a:ext cx="1924405" cy="1039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54922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6284872"/>
            <a:ext cx="2190541" cy="57312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54"/>
          <a:stretch/>
        </p:blipFill>
        <p:spPr>
          <a:xfrm>
            <a:off x="3009506" y="2551539"/>
            <a:ext cx="2874617" cy="15295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82306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Placeholder 1"/>
          <p:cNvSpPr>
            <a:spLocks noGrp="1"/>
          </p:cNvSpPr>
          <p:nvPr>
            <p:ph type="title"/>
          </p:nvPr>
        </p:nvSpPr>
        <p:spPr>
          <a:xfrm>
            <a:off x="628650" y="333483"/>
            <a:ext cx="7886700" cy="12769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"/>
          </p:nvPr>
        </p:nvSpPr>
        <p:spPr>
          <a:xfrm>
            <a:off x="628650" y="1610469"/>
            <a:ext cx="7886700" cy="40422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6" name="Date Placeholder 3"/>
          <p:cNvSpPr>
            <a:spLocks noGrp="1"/>
          </p:cNvSpPr>
          <p:nvPr>
            <p:ph type="dt" sz="half" idx="2"/>
          </p:nvPr>
        </p:nvSpPr>
        <p:spPr>
          <a:xfrm>
            <a:off x="6565971" y="6583317"/>
            <a:ext cx="1879041" cy="19971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bg1"/>
                </a:solidFill>
              </a:defRPr>
            </a:lvl1pPr>
          </a:lstStyle>
          <a:p>
            <a:fld id="{0A061395-F258-F04D-A64A-7F97DABCF1EF}" type="datetime1">
              <a:rPr lang="en-US" smtClean="0"/>
              <a:t>2/27/2018</a:t>
            </a:fld>
            <a:endParaRPr lang="en-US" dirty="0"/>
          </a:p>
        </p:txBody>
      </p:sp>
      <p:sp>
        <p:nvSpPr>
          <p:cNvPr id="1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45012" y="6583317"/>
            <a:ext cx="484870" cy="19971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bg1"/>
                </a:solidFill>
              </a:defRPr>
            </a:lvl1pPr>
          </a:lstStyle>
          <a:p>
            <a:fld id="{25C4F4D4-6F9F-4101-B420-EAE9BABB75B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Rectangle 8"/>
          <p:cNvSpPr/>
          <p:nvPr userDrawn="1"/>
        </p:nvSpPr>
        <p:spPr>
          <a:xfrm>
            <a:off x="0" y="6417424"/>
            <a:ext cx="9144000" cy="463433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9"/>
          <a:stretch>
            <a:fillRect/>
          </a:stretch>
        </p:blipFill>
        <p:spPr>
          <a:xfrm>
            <a:off x="163720" y="6524487"/>
            <a:ext cx="685800" cy="224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3023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5" r:id="rId1"/>
    <p:sldLayoutId id="2147483726" r:id="rId2"/>
    <p:sldLayoutId id="2147483723" r:id="rId3"/>
    <p:sldLayoutId id="2147483724" r:id="rId4"/>
    <p:sldLayoutId id="2147483728" r:id="rId5"/>
    <p:sldLayoutId id="2147483727" r:id="rId6"/>
    <p:sldLayoutId id="2147483717" r:id="rId7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3.png"/><Relationship Id="rId4" Type="http://schemas.openxmlformats.org/officeDocument/2006/relationships/image" Target="../media/image1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png"/><Relationship Id="rId4" Type="http://schemas.openxmlformats.org/officeDocument/2006/relationships/image" Target="../media/image26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24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2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2.png"/><Relationship Id="rId4" Type="http://schemas.openxmlformats.org/officeDocument/2006/relationships/image" Target="../media/image2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png"/><Relationship Id="rId4" Type="http://schemas.openxmlformats.org/officeDocument/2006/relationships/image" Target="../media/image2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hyperlink" Target="mailto:elections@soa.or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Nominations and Elections Process</a:t>
            </a:r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/>
              <a:t>Society of Actuaries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9847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119">
        <p:fade/>
      </p:transition>
    </mc:Choice>
    <mc:Fallback xmlns="">
      <p:transition spd="med" advTm="4119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0819" y="226047"/>
            <a:ext cx="7886700" cy="1276985"/>
          </a:xfrm>
        </p:spPr>
        <p:txBody>
          <a:bodyPr/>
          <a:lstStyle/>
          <a:p>
            <a:r>
              <a:rPr lang="en-US" dirty="0"/>
              <a:t>About the Nominations and Elections Process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2"/>
          </p:nvPr>
        </p:nvSpPr>
        <p:spPr>
          <a:xfrm>
            <a:off x="4424057" y="1938898"/>
            <a:ext cx="4293916" cy="3744930"/>
          </a:xfrm>
        </p:spPr>
        <p:txBody>
          <a:bodyPr>
            <a:normAutofit/>
          </a:bodyPr>
          <a:lstStyle/>
          <a:p>
            <a:r>
              <a:rPr lang="en-US" sz="2400" dirty="0"/>
              <a:t>Learn how we elect a president-elect and five Board members each year </a:t>
            </a:r>
          </a:p>
          <a:p>
            <a:r>
              <a:rPr lang="en-US" sz="2400" dirty="0"/>
              <a:t>Get insights on the process for nominations, petitions and voting</a:t>
            </a:r>
          </a:p>
          <a:p>
            <a:r>
              <a:rPr lang="en-US" sz="2400" dirty="0"/>
              <a:t>Gain an understanding of how your voice counts with shaping the SOA’s direction and strategic plan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25C4F4D4-6F9F-4101-B420-EAE9BABB75B0}" type="slidenum">
              <a:rPr lang="en-US" smtClean="0"/>
              <a:pPr/>
              <a:t>2</a:t>
            </a:fld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819" y="2268309"/>
            <a:ext cx="3728465" cy="20439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3106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6786">
        <p:fade/>
      </p:transition>
    </mc:Choice>
    <mc:Fallback xmlns="">
      <p:transition spd="med" advTm="6786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84260" y="1409962"/>
            <a:ext cx="3869209" cy="1276985"/>
          </a:xfrm>
        </p:spPr>
        <p:txBody>
          <a:bodyPr/>
          <a:lstStyle/>
          <a:p>
            <a:r>
              <a:rPr lang="en-US" dirty="0"/>
              <a:t>Eligible Voting Members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2"/>
          </p:nvPr>
        </p:nvSpPr>
        <p:spPr>
          <a:xfrm>
            <a:off x="4984260" y="2720851"/>
            <a:ext cx="3953741" cy="2285189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Fellows and associates who have been members of the SOA for five years or more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25C4F4D4-6F9F-4101-B420-EAE9BABB75B0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320319" y="3863446"/>
            <a:ext cx="4380462" cy="481928"/>
          </a:xfrm>
          <a:prstGeom prst="rect">
            <a:avLst/>
          </a:prstGeom>
          <a:solidFill>
            <a:srgbClr val="77C4D5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510" r="20568" b="22548"/>
          <a:stretch/>
        </p:blipFill>
        <p:spPr>
          <a:xfrm>
            <a:off x="320319" y="1446129"/>
            <a:ext cx="4380462" cy="2481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1680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647">
        <p:fade/>
      </p:transition>
    </mc:Choice>
    <mc:Fallback xmlns="">
      <p:transition spd="med" advTm="2647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About Our Volunteers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062461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693">
        <p:fade/>
      </p:transition>
    </mc:Choice>
    <mc:Fallback xmlns="">
      <p:transition spd="med" advTm="2693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85130" y="1105746"/>
            <a:ext cx="5586799" cy="1276985"/>
          </a:xfrm>
        </p:spPr>
        <p:txBody>
          <a:bodyPr>
            <a:normAutofit/>
          </a:bodyPr>
          <a:lstStyle/>
          <a:p>
            <a:r>
              <a:rPr lang="en-US" dirty="0"/>
              <a:t>Governance and Policy Committee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2"/>
          </p:nvPr>
        </p:nvSpPr>
        <p:spPr>
          <a:xfrm>
            <a:off x="3085129" y="2538282"/>
            <a:ext cx="5586799" cy="3819940"/>
          </a:xfrm>
        </p:spPr>
        <p:txBody>
          <a:bodyPr>
            <a:normAutofit/>
          </a:bodyPr>
          <a:lstStyle/>
          <a:p>
            <a:r>
              <a:rPr lang="en-US" sz="2600" dirty="0"/>
              <a:t>Identifies and appoints members to the Nominating Committee in the fall each year </a:t>
            </a:r>
          </a:p>
          <a:p>
            <a:r>
              <a:rPr lang="en-US" sz="2600" dirty="0"/>
              <a:t>Reviews Nominations and Elections Processes and Policies</a:t>
            </a:r>
          </a:p>
          <a:p>
            <a:r>
              <a:rPr lang="en-US" sz="2600" dirty="0"/>
              <a:t>Comprised of five-six fellows</a:t>
            </a:r>
          </a:p>
          <a:p>
            <a:r>
              <a:rPr lang="en-US" sz="2600" dirty="0"/>
              <a:t>Reports to the SOA Board</a:t>
            </a:r>
          </a:p>
          <a:p>
            <a:endParaRPr lang="en-US" sz="2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25C4F4D4-6F9F-4101-B420-EAE9BABB75B0}" type="slidenum">
              <a:rPr lang="en-US" smtClean="0"/>
              <a:pPr/>
              <a:t>5</a:t>
            </a:fld>
            <a:endParaRPr lang="en-US" dirty="0"/>
          </a:p>
        </p:txBody>
      </p:sp>
      <p:grpSp>
        <p:nvGrpSpPr>
          <p:cNvPr id="23" name="Group 22"/>
          <p:cNvGrpSpPr/>
          <p:nvPr/>
        </p:nvGrpSpPr>
        <p:grpSpPr>
          <a:xfrm>
            <a:off x="243275" y="459135"/>
            <a:ext cx="2570206" cy="2570206"/>
            <a:chOff x="243274" y="1359243"/>
            <a:chExt cx="2928551" cy="2928551"/>
          </a:xfrm>
        </p:grpSpPr>
        <p:sp>
          <p:nvSpPr>
            <p:cNvPr id="16" name="Oval 15"/>
            <p:cNvSpPr/>
            <p:nvPr/>
          </p:nvSpPr>
          <p:spPr>
            <a:xfrm>
              <a:off x="243274" y="1359243"/>
              <a:ext cx="2928551" cy="2928551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2850" t="77557" r="44229" b="2341"/>
            <a:stretch/>
          </p:blipFill>
          <p:spPr>
            <a:xfrm>
              <a:off x="644868" y="2556005"/>
              <a:ext cx="2125362" cy="711470"/>
            </a:xfrm>
            <a:prstGeom prst="rect">
              <a:avLst/>
            </a:prstGeom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15" t="52376" r="65764" b="26875"/>
            <a:stretch/>
          </p:blipFill>
          <p:spPr>
            <a:xfrm>
              <a:off x="644868" y="1779409"/>
              <a:ext cx="2125362" cy="734360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2850" t="76306" r="66259" b="452"/>
            <a:stretch/>
          </p:blipFill>
          <p:spPr>
            <a:xfrm>
              <a:off x="1355986" y="3242795"/>
              <a:ext cx="703127" cy="82257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363803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6924">
        <p:fade/>
      </p:transition>
    </mc:Choice>
    <mc:Fallback xmlns="">
      <p:transition spd="med" advTm="6924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85130" y="1111627"/>
            <a:ext cx="5430220" cy="1276985"/>
          </a:xfrm>
        </p:spPr>
        <p:txBody>
          <a:bodyPr/>
          <a:lstStyle/>
          <a:p>
            <a:r>
              <a:rPr lang="en-US"/>
              <a:t>Nominating Committee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2"/>
          </p:nvPr>
        </p:nvSpPr>
        <p:spPr>
          <a:xfrm>
            <a:off x="3085130" y="2388612"/>
            <a:ext cx="5921710" cy="3643550"/>
          </a:xfrm>
        </p:spPr>
        <p:txBody>
          <a:bodyPr>
            <a:normAutofit fontScale="85000" lnSpcReduction="10000"/>
          </a:bodyPr>
          <a:lstStyle/>
          <a:p>
            <a:r>
              <a:rPr lang="en-US" dirty="0"/>
              <a:t>Nominates candidates for election, in accordance with SOA policies</a:t>
            </a:r>
          </a:p>
          <a:p>
            <a:r>
              <a:rPr lang="en-US" dirty="0"/>
              <a:t>Each serves a three-year term, up to two terms maximum</a:t>
            </a:r>
          </a:p>
          <a:p>
            <a:r>
              <a:rPr lang="en-US" dirty="0"/>
              <a:t>In fall each year three new committee members are appointed and three members who completed their term roll off </a:t>
            </a:r>
          </a:p>
          <a:p>
            <a:r>
              <a:rPr lang="en-US" dirty="0"/>
              <a:t>Comprised of nine fellows </a:t>
            </a:r>
          </a:p>
          <a:p>
            <a:r>
              <a:rPr lang="en-US" dirty="0"/>
              <a:t>Reports to the Governance and Policy Committee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25C4F4D4-6F9F-4101-B420-EAE9BABB75B0}" type="slidenum">
              <a:rPr lang="en-US" smtClean="0"/>
              <a:pPr/>
              <a:t>6</a:t>
            </a:fld>
            <a:endParaRPr lang="en-US" dirty="0"/>
          </a:p>
        </p:txBody>
      </p:sp>
      <p:grpSp>
        <p:nvGrpSpPr>
          <p:cNvPr id="5" name="Group 4"/>
          <p:cNvGrpSpPr/>
          <p:nvPr/>
        </p:nvGrpSpPr>
        <p:grpSpPr>
          <a:xfrm>
            <a:off x="243275" y="459135"/>
            <a:ext cx="2570206" cy="2570206"/>
            <a:chOff x="243274" y="1359243"/>
            <a:chExt cx="2928551" cy="2928551"/>
          </a:xfrm>
        </p:grpSpPr>
        <p:sp>
          <p:nvSpPr>
            <p:cNvPr id="6" name="Oval 5"/>
            <p:cNvSpPr/>
            <p:nvPr/>
          </p:nvSpPr>
          <p:spPr>
            <a:xfrm>
              <a:off x="243274" y="1359243"/>
              <a:ext cx="2928551" cy="2928551"/>
            </a:xfrm>
            <a:prstGeom prst="ellipse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7" name="Picture 6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2850" t="77557" r="44229" b="2341"/>
            <a:stretch/>
          </p:blipFill>
          <p:spPr>
            <a:xfrm>
              <a:off x="644868" y="2556005"/>
              <a:ext cx="2125362" cy="711470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15" t="52376" r="65764" b="26875"/>
            <a:stretch/>
          </p:blipFill>
          <p:spPr>
            <a:xfrm>
              <a:off x="644868" y="1779409"/>
              <a:ext cx="2125362" cy="734360"/>
            </a:xfrm>
            <a:prstGeom prst="rect">
              <a:avLst/>
            </a:prstGeom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2849" t="76306" r="55717" b="452"/>
            <a:stretch/>
          </p:blipFill>
          <p:spPr>
            <a:xfrm>
              <a:off x="1015664" y="3242795"/>
              <a:ext cx="1383770" cy="82257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566805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6231">
        <p:fade/>
      </p:transition>
    </mc:Choice>
    <mc:Fallback xmlns="">
      <p:transition spd="med" advTm="6231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SOA Board’s Roster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en-US" dirty="0"/>
              <a:t>President</a:t>
            </a:r>
          </a:p>
          <a:p>
            <a:r>
              <a:rPr lang="en-US" dirty="0"/>
              <a:t>President-elect</a:t>
            </a:r>
          </a:p>
          <a:p>
            <a:r>
              <a:rPr lang="en-US" dirty="0"/>
              <a:t>Past president</a:t>
            </a:r>
          </a:p>
          <a:p>
            <a:r>
              <a:rPr lang="en-US" dirty="0"/>
              <a:t>Board members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25C4F4D4-6F9F-4101-B420-EAE9BABB75B0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8193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6504">
        <p:fade/>
      </p:transition>
    </mc:Choice>
    <mc:Fallback xmlns="">
      <p:transition spd="med" advTm="6504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SOA Board’s Responsibilities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2"/>
          </p:nvPr>
        </p:nvSpPr>
        <p:spPr/>
        <p:txBody>
          <a:bodyPr>
            <a:normAutofit fontScale="92500"/>
          </a:bodyPr>
          <a:lstStyle/>
          <a:p>
            <a:pPr marL="0" indent="0" algn="ctr">
              <a:lnSpc>
                <a:spcPct val="110000"/>
              </a:lnSpc>
              <a:spcBef>
                <a:spcPts val="0"/>
              </a:spcBef>
              <a:buNone/>
            </a:pPr>
            <a:r>
              <a:rPr lang="en-US" sz="3600" dirty="0"/>
              <a:t>Responsible, in partnership with other </a:t>
            </a:r>
          </a:p>
          <a:p>
            <a:pPr marL="0" indent="0" algn="ctr">
              <a:lnSpc>
                <a:spcPct val="110000"/>
              </a:lnSpc>
              <a:spcBef>
                <a:spcPts val="0"/>
              </a:spcBef>
              <a:buNone/>
            </a:pPr>
            <a:r>
              <a:rPr lang="en-US" sz="3600" dirty="0"/>
              <a:t>Board members and staff, </a:t>
            </a:r>
          </a:p>
          <a:p>
            <a:pPr marL="0" indent="0" algn="ctr">
              <a:lnSpc>
                <a:spcPct val="110000"/>
              </a:lnSpc>
              <a:spcBef>
                <a:spcPts val="0"/>
              </a:spcBef>
              <a:buNone/>
            </a:pPr>
            <a:r>
              <a:rPr lang="en-US" sz="3600" dirty="0"/>
              <a:t>to lead the organization </a:t>
            </a:r>
          </a:p>
          <a:p>
            <a:pPr marL="0" indent="0" algn="ctr">
              <a:lnSpc>
                <a:spcPct val="110000"/>
              </a:lnSpc>
              <a:spcBef>
                <a:spcPts val="0"/>
              </a:spcBef>
              <a:buNone/>
            </a:pPr>
            <a:r>
              <a:rPr lang="en-US" sz="3600" dirty="0"/>
              <a:t>and the actuarial profession </a:t>
            </a:r>
          </a:p>
          <a:p>
            <a:pPr marL="0" indent="0" algn="ctr">
              <a:lnSpc>
                <a:spcPct val="110000"/>
              </a:lnSpc>
              <a:spcBef>
                <a:spcPts val="0"/>
              </a:spcBef>
              <a:buNone/>
            </a:pPr>
            <a:r>
              <a:rPr lang="en-US" sz="3600" dirty="0"/>
              <a:t>through implementation of the SOA </a:t>
            </a:r>
          </a:p>
          <a:p>
            <a:pPr marL="0" indent="0" algn="ctr">
              <a:lnSpc>
                <a:spcPct val="110000"/>
              </a:lnSpc>
              <a:spcBef>
                <a:spcPts val="0"/>
              </a:spcBef>
              <a:buNone/>
            </a:pPr>
            <a:r>
              <a:rPr lang="en-US" sz="3600" dirty="0"/>
              <a:t>strategic plan and by performing fiduciary, strategic and policy responsibilities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25C4F4D4-6F9F-4101-B420-EAE9BABB75B0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0476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658">
        <p:fade/>
      </p:transition>
    </mc:Choice>
    <mc:Fallback xmlns="">
      <p:transition spd="med" advTm="5658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872402"/>
            <a:ext cx="9144000" cy="47785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540507" y="1270000"/>
            <a:ext cx="3135381" cy="4223159"/>
          </a:xfrm>
        </p:spPr>
        <p:txBody>
          <a:bodyPr anchor="ctr"/>
          <a:lstStyle/>
          <a:p>
            <a:r>
              <a:rPr lang="en-US" dirty="0">
                <a:solidFill>
                  <a:schemeClr val="tx2"/>
                </a:solidFill>
              </a:rPr>
              <a:t>Our Elections Process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dirty="0"/>
              <a:t> 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7329" y="1030233"/>
            <a:ext cx="4470190" cy="4462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8642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77">
        <p:fade/>
      </p:transition>
    </mc:Choice>
    <mc:Fallback xmlns="">
      <p:transition spd="med" advTm="2077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872402"/>
            <a:ext cx="9144000" cy="47785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0507" y="1855216"/>
            <a:ext cx="7479173" cy="2105341"/>
          </a:xfrm>
        </p:spPr>
        <p:txBody>
          <a:bodyPr/>
          <a:lstStyle/>
          <a:p>
            <a:r>
              <a:rPr lang="en-US" dirty="0">
                <a:solidFill>
                  <a:schemeClr val="tx2"/>
                </a:solidFill>
              </a:rPr>
              <a:t>Nominations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dirty="0"/>
              <a:t> 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4280093" y="1030232"/>
            <a:ext cx="4470191" cy="4462928"/>
            <a:chOff x="4280093" y="1030232"/>
            <a:chExt cx="4470191" cy="4462928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80093" y="1030232"/>
              <a:ext cx="4470191" cy="4462928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3" cstate="print">
              <a:alphaModFix amt="5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80093" y="1030232"/>
              <a:ext cx="4470191" cy="4462928"/>
            </a:xfrm>
            <a:prstGeom prst="rect">
              <a:avLst/>
            </a:prstGeom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4" cstate="print">
              <a:alphaModFix amt="5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80093" y="1030232"/>
              <a:ext cx="4470190" cy="446292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525418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918">
        <p:fade/>
      </p:transition>
    </mc:Choice>
    <mc:Fallback xmlns="">
      <p:transition spd="med" advTm="1918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Nominations: Criteria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2"/>
          </p:nvPr>
        </p:nvSpPr>
        <p:spPr>
          <a:xfrm>
            <a:off x="1369320" y="1621229"/>
            <a:ext cx="5965437" cy="4213225"/>
          </a:xfrm>
        </p:spPr>
        <p:txBody>
          <a:bodyPr/>
          <a:lstStyle/>
          <a:p>
            <a:pPr marL="0" lvl="0" indent="0">
              <a:spcBef>
                <a:spcPts val="1600"/>
              </a:spcBef>
              <a:buNone/>
            </a:pPr>
            <a:r>
              <a:rPr lang="en-US" dirty="0"/>
              <a:t>The Governance and Policy Committee and Nominating Committee identify issues facing profession, based on SOA strategic initiatives and priorities</a:t>
            </a:r>
          </a:p>
          <a:p>
            <a:pPr marL="0" lvl="0" indent="0">
              <a:spcBef>
                <a:spcPts val="1600"/>
              </a:spcBef>
              <a:buNone/>
            </a:pPr>
            <a:endParaRPr lang="en-US" dirty="0"/>
          </a:p>
          <a:p>
            <a:pPr marL="0" lvl="0" indent="0">
              <a:spcBef>
                <a:spcPts val="1600"/>
              </a:spcBef>
              <a:buNone/>
            </a:pPr>
            <a:r>
              <a:rPr lang="en-US" dirty="0"/>
              <a:t>Both committees review and identify skills and criteria for the Board positions</a:t>
            </a:r>
          </a:p>
          <a:p>
            <a:pPr marL="0" indent="0">
              <a:spcBef>
                <a:spcPts val="1600"/>
              </a:spcBef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25C4F4D4-6F9F-4101-B420-EAE9BABB75B0}" type="slidenum">
              <a:rPr lang="en-US" smtClean="0"/>
              <a:pPr/>
              <a:t>11</a:t>
            </a:fld>
            <a:endParaRPr lang="en-US" dirty="0"/>
          </a:p>
        </p:txBody>
      </p:sp>
      <p:grpSp>
        <p:nvGrpSpPr>
          <p:cNvPr id="6" name="Group 5"/>
          <p:cNvGrpSpPr/>
          <p:nvPr/>
        </p:nvGrpSpPr>
        <p:grpSpPr>
          <a:xfrm>
            <a:off x="7217217" y="155178"/>
            <a:ext cx="1636252" cy="1633593"/>
            <a:chOff x="4280093" y="1030232"/>
            <a:chExt cx="4470191" cy="4462928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80093" y="1030232"/>
              <a:ext cx="4470191" cy="4462928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3" cstate="print">
              <a:alphaModFix amt="5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80093" y="1030232"/>
              <a:ext cx="4470191" cy="4462928"/>
            </a:xfrm>
            <a:prstGeom prst="rect">
              <a:avLst/>
            </a:prstGeom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4" cstate="print">
              <a:alphaModFix amt="5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80093" y="1030232"/>
              <a:ext cx="4470190" cy="4462928"/>
            </a:xfrm>
            <a:prstGeom prst="rect">
              <a:avLst/>
            </a:prstGeom>
          </p:spPr>
        </p:pic>
      </p:grpSp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240" y="1610468"/>
            <a:ext cx="834081" cy="834081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293" y="3980191"/>
            <a:ext cx="688079" cy="718362"/>
          </a:xfrm>
          <a:prstGeom prst="rect">
            <a:avLst/>
          </a:prstGeom>
        </p:spPr>
      </p:pic>
      <p:cxnSp>
        <p:nvCxnSpPr>
          <p:cNvPr id="23" name="Straight Connector 22"/>
          <p:cNvCxnSpPr/>
          <p:nvPr/>
        </p:nvCxnSpPr>
        <p:spPr>
          <a:xfrm>
            <a:off x="1458096" y="3588893"/>
            <a:ext cx="6882715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5893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61">
        <p:fade/>
      </p:transition>
    </mc:Choice>
    <mc:Fallback xmlns="">
      <p:transition spd="med" advTm="5061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Nominations: Criteria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2"/>
          </p:nvPr>
        </p:nvSpPr>
        <p:spPr>
          <a:xfrm>
            <a:off x="1458096" y="1962878"/>
            <a:ext cx="7057253" cy="4213225"/>
          </a:xfrm>
        </p:spPr>
        <p:txBody>
          <a:bodyPr>
            <a:normAutofit lnSpcReduction="10000"/>
          </a:bodyPr>
          <a:lstStyle/>
          <a:p>
            <a:pPr marL="0" lvl="0" indent="0">
              <a:spcBef>
                <a:spcPts val="1600"/>
              </a:spcBef>
              <a:buNone/>
            </a:pPr>
            <a:r>
              <a:rPr lang="en-US" dirty="0"/>
              <a:t>The Nominating Committee looks at geographic locations and practice areas of Board members</a:t>
            </a:r>
          </a:p>
          <a:p>
            <a:pPr marL="0" lvl="0" indent="0">
              <a:spcBef>
                <a:spcPts val="1600"/>
              </a:spcBef>
              <a:buNone/>
            </a:pPr>
            <a:r>
              <a:rPr lang="en-US" dirty="0"/>
              <a:t>The Nominating Committee determines if reserved seats are needed for the Board and makes recommendations to the Board for approval</a:t>
            </a:r>
          </a:p>
          <a:p>
            <a:pPr marL="0" indent="0">
              <a:spcBef>
                <a:spcPts val="1600"/>
              </a:spcBef>
              <a:buNone/>
            </a:pPr>
            <a:r>
              <a:rPr lang="en-US" dirty="0"/>
              <a:t>The Governance and Policy Committee and the Board seek out potential candidates who can provide the skills and experience needed in the SOA's leadership positions</a:t>
            </a:r>
          </a:p>
          <a:p>
            <a:pPr marL="0" indent="0">
              <a:spcBef>
                <a:spcPts val="1600"/>
              </a:spcBef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25C4F4D4-6F9F-4101-B420-EAE9BABB75B0}" type="slidenum">
              <a:rPr lang="en-US" smtClean="0"/>
              <a:pPr/>
              <a:t>12</a:t>
            </a:fld>
            <a:endParaRPr lang="en-US" dirty="0"/>
          </a:p>
        </p:txBody>
      </p:sp>
      <p:grpSp>
        <p:nvGrpSpPr>
          <p:cNvPr id="5" name="Group 4"/>
          <p:cNvGrpSpPr/>
          <p:nvPr/>
        </p:nvGrpSpPr>
        <p:grpSpPr>
          <a:xfrm>
            <a:off x="7217217" y="155178"/>
            <a:ext cx="1636252" cy="1633593"/>
            <a:chOff x="4280093" y="1030232"/>
            <a:chExt cx="4470191" cy="4462928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80093" y="1030232"/>
              <a:ext cx="4470191" cy="4462928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3" cstate="print">
              <a:alphaModFix amt="5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80093" y="1030232"/>
              <a:ext cx="4470191" cy="4462928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4" cstate="print">
              <a:alphaModFix amt="5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80093" y="1030232"/>
              <a:ext cx="4470190" cy="4462928"/>
            </a:xfrm>
            <a:prstGeom prst="rect">
              <a:avLst/>
            </a:prstGeom>
          </p:spPr>
        </p:pic>
      </p:grpSp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650" y="1949521"/>
            <a:ext cx="688079" cy="718362"/>
          </a:xfrm>
          <a:prstGeom prst="rect">
            <a:avLst/>
          </a:prstGeom>
        </p:spPr>
      </p:pic>
      <p:cxnSp>
        <p:nvCxnSpPr>
          <p:cNvPr id="15" name="Straight Connector 14"/>
          <p:cNvCxnSpPr/>
          <p:nvPr/>
        </p:nvCxnSpPr>
        <p:spPr>
          <a:xfrm>
            <a:off x="1458096" y="2801614"/>
            <a:ext cx="6882715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1458096" y="4308482"/>
            <a:ext cx="6882715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5249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852">
        <p:fade/>
      </p:transition>
    </mc:Choice>
    <mc:Fallback xmlns="">
      <p:transition spd="med" advTm="5852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Nominations:</a:t>
            </a:r>
            <a:br>
              <a:rPr lang="en-US" dirty="0"/>
            </a:br>
            <a:r>
              <a:rPr lang="en-US" dirty="0"/>
              <a:t>Call for Submissions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2"/>
          </p:nvPr>
        </p:nvSpPr>
        <p:spPr>
          <a:xfrm>
            <a:off x="1463248" y="2077245"/>
            <a:ext cx="6820930" cy="4890782"/>
          </a:xfrm>
        </p:spPr>
        <p:txBody>
          <a:bodyPr>
            <a:normAutofit/>
          </a:bodyPr>
          <a:lstStyle/>
          <a:p>
            <a:pPr marL="0" indent="0">
              <a:spcBef>
                <a:spcPts val="1600"/>
              </a:spcBef>
              <a:buNone/>
            </a:pPr>
            <a:r>
              <a:rPr lang="en-US" sz="2600" dirty="0"/>
              <a:t>Notice of the Board election is posted on SOA.org and in the SOA News Weekly e-newsletter</a:t>
            </a:r>
          </a:p>
          <a:p>
            <a:pPr marL="0" indent="0">
              <a:spcBef>
                <a:spcPts val="1600"/>
              </a:spcBef>
              <a:buNone/>
            </a:pPr>
            <a:r>
              <a:rPr lang="en-US" sz="2600" dirty="0"/>
              <a:t>Any FSA can submit their name for consideration</a:t>
            </a:r>
          </a:p>
          <a:p>
            <a:pPr marL="0" indent="0">
              <a:spcBef>
                <a:spcPts val="1600"/>
              </a:spcBef>
              <a:buNone/>
            </a:pPr>
            <a:r>
              <a:rPr lang="en-US" sz="2600" dirty="0"/>
              <a:t>The Board, Issues Advisory Committee, Strategic Action Teams, sections, committee chairs and employers should encourage member leaders to submit names of FSAs with the required skills and experience</a:t>
            </a:r>
          </a:p>
          <a:p>
            <a:pPr marL="0" indent="0">
              <a:spcBef>
                <a:spcPts val="1600"/>
              </a:spcBef>
              <a:buNone/>
            </a:pPr>
            <a:endParaRPr lang="en-US" sz="2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25C4F4D4-6F9F-4101-B420-EAE9BABB75B0}" type="slidenum">
              <a:rPr lang="en-US" smtClean="0"/>
              <a:pPr/>
              <a:t>13</a:t>
            </a:fld>
            <a:endParaRPr lang="en-US" dirty="0"/>
          </a:p>
        </p:txBody>
      </p:sp>
      <p:grpSp>
        <p:nvGrpSpPr>
          <p:cNvPr id="5" name="Group 4"/>
          <p:cNvGrpSpPr/>
          <p:nvPr/>
        </p:nvGrpSpPr>
        <p:grpSpPr>
          <a:xfrm>
            <a:off x="7217217" y="155178"/>
            <a:ext cx="1636252" cy="1633593"/>
            <a:chOff x="4280093" y="1030232"/>
            <a:chExt cx="4470191" cy="4462928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80093" y="1030232"/>
              <a:ext cx="4470191" cy="4462928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3" cstate="print">
              <a:alphaModFix amt="5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80093" y="1030232"/>
              <a:ext cx="4470191" cy="4462928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4" cstate="print">
              <a:alphaModFix amt="5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80093" y="1030232"/>
              <a:ext cx="4470190" cy="4462928"/>
            </a:xfrm>
            <a:prstGeom prst="rect">
              <a:avLst/>
            </a:prstGeom>
          </p:spPr>
        </p:pic>
      </p:grpSp>
      <p:grpSp>
        <p:nvGrpSpPr>
          <p:cNvPr id="9" name="Group 8"/>
          <p:cNvGrpSpPr/>
          <p:nvPr/>
        </p:nvGrpSpPr>
        <p:grpSpPr>
          <a:xfrm>
            <a:off x="744603" y="1902301"/>
            <a:ext cx="525240" cy="677520"/>
            <a:chOff x="3380760" y="3403080"/>
            <a:chExt cx="525240" cy="677520"/>
          </a:xfrm>
        </p:grpSpPr>
        <p:sp>
          <p:nvSpPr>
            <p:cNvPr id="10" name="Freeform 9"/>
            <p:cNvSpPr/>
            <p:nvPr/>
          </p:nvSpPr>
          <p:spPr>
            <a:xfrm>
              <a:off x="3508199" y="3900600"/>
              <a:ext cx="270000" cy="32040"/>
            </a:xfrm>
            <a:custGeom>
              <a:avLst/>
              <a:gdLst/>
              <a:ahLst/>
              <a:cxnLst>
                <a:cxn ang="3cd4">
                  <a:pos x="hc" y="t"/>
                </a:cxn>
                <a:cxn ang="cd2">
                  <a:pos x="l" y="vc"/>
                </a:cxn>
                <a:cxn ang="cd4">
                  <a:pos x="hc" y="b"/>
                </a:cxn>
                <a:cxn ang="0">
                  <a:pos x="r" y="vc"/>
                </a:cxn>
              </a:cxnLst>
              <a:rect l="l" t="t" r="r" b="b"/>
              <a:pathLst>
                <a:path w="751" h="90">
                  <a:moveTo>
                    <a:pt x="751" y="35"/>
                  </a:moveTo>
                  <a:lnTo>
                    <a:pt x="751" y="35"/>
                  </a:lnTo>
                  <a:lnTo>
                    <a:pt x="751" y="35"/>
                  </a:lnTo>
                  <a:lnTo>
                    <a:pt x="751" y="35"/>
                  </a:lnTo>
                  <a:lnTo>
                    <a:pt x="751" y="35"/>
                  </a:lnTo>
                  <a:lnTo>
                    <a:pt x="751" y="35"/>
                  </a:lnTo>
                  <a:lnTo>
                    <a:pt x="751" y="35"/>
                  </a:lnTo>
                  <a:lnTo>
                    <a:pt x="751" y="35"/>
                  </a:lnTo>
                  <a:lnTo>
                    <a:pt x="751" y="35"/>
                  </a:lnTo>
                  <a:lnTo>
                    <a:pt x="751" y="35"/>
                  </a:lnTo>
                  <a:lnTo>
                    <a:pt x="751" y="35"/>
                  </a:lnTo>
                  <a:lnTo>
                    <a:pt x="751" y="35"/>
                  </a:lnTo>
                  <a:lnTo>
                    <a:pt x="751" y="35"/>
                  </a:lnTo>
                  <a:lnTo>
                    <a:pt x="744" y="28"/>
                  </a:lnTo>
                  <a:lnTo>
                    <a:pt x="744" y="28"/>
                  </a:lnTo>
                  <a:lnTo>
                    <a:pt x="744" y="28"/>
                  </a:lnTo>
                  <a:lnTo>
                    <a:pt x="744" y="28"/>
                  </a:lnTo>
                  <a:lnTo>
                    <a:pt x="744" y="28"/>
                  </a:lnTo>
                  <a:lnTo>
                    <a:pt x="744" y="28"/>
                  </a:lnTo>
                  <a:lnTo>
                    <a:pt x="744" y="28"/>
                  </a:lnTo>
                  <a:lnTo>
                    <a:pt x="744" y="28"/>
                  </a:lnTo>
                  <a:lnTo>
                    <a:pt x="744" y="21"/>
                  </a:lnTo>
                  <a:lnTo>
                    <a:pt x="744" y="21"/>
                  </a:lnTo>
                  <a:lnTo>
                    <a:pt x="744" y="21"/>
                  </a:lnTo>
                  <a:lnTo>
                    <a:pt x="744" y="21"/>
                  </a:lnTo>
                  <a:lnTo>
                    <a:pt x="744" y="21"/>
                  </a:lnTo>
                  <a:lnTo>
                    <a:pt x="744" y="21"/>
                  </a:lnTo>
                  <a:lnTo>
                    <a:pt x="744" y="21"/>
                  </a:lnTo>
                  <a:lnTo>
                    <a:pt x="744" y="21"/>
                  </a:lnTo>
                  <a:lnTo>
                    <a:pt x="744" y="21"/>
                  </a:lnTo>
                  <a:lnTo>
                    <a:pt x="744" y="21"/>
                  </a:lnTo>
                  <a:lnTo>
                    <a:pt x="738" y="14"/>
                  </a:lnTo>
                  <a:lnTo>
                    <a:pt x="738" y="14"/>
                  </a:lnTo>
                  <a:lnTo>
                    <a:pt x="738" y="14"/>
                  </a:lnTo>
                  <a:lnTo>
                    <a:pt x="738" y="14"/>
                  </a:lnTo>
                  <a:lnTo>
                    <a:pt x="738" y="14"/>
                  </a:lnTo>
                  <a:lnTo>
                    <a:pt x="738" y="14"/>
                  </a:lnTo>
                  <a:lnTo>
                    <a:pt x="738" y="14"/>
                  </a:lnTo>
                  <a:lnTo>
                    <a:pt x="738" y="14"/>
                  </a:lnTo>
                  <a:lnTo>
                    <a:pt x="738" y="14"/>
                  </a:lnTo>
                  <a:lnTo>
                    <a:pt x="738" y="14"/>
                  </a:lnTo>
                  <a:lnTo>
                    <a:pt x="738" y="14"/>
                  </a:lnTo>
                  <a:lnTo>
                    <a:pt x="738" y="14"/>
                  </a:lnTo>
                  <a:lnTo>
                    <a:pt x="738" y="14"/>
                  </a:lnTo>
                  <a:lnTo>
                    <a:pt x="730" y="7"/>
                  </a:lnTo>
                  <a:lnTo>
                    <a:pt x="730" y="7"/>
                  </a:lnTo>
                  <a:lnTo>
                    <a:pt x="730" y="7"/>
                  </a:lnTo>
                  <a:lnTo>
                    <a:pt x="730" y="7"/>
                  </a:lnTo>
                  <a:lnTo>
                    <a:pt x="730" y="7"/>
                  </a:lnTo>
                  <a:lnTo>
                    <a:pt x="730" y="7"/>
                  </a:lnTo>
                  <a:lnTo>
                    <a:pt x="730" y="7"/>
                  </a:lnTo>
                  <a:lnTo>
                    <a:pt x="730" y="7"/>
                  </a:lnTo>
                  <a:lnTo>
                    <a:pt x="730" y="7"/>
                  </a:lnTo>
                  <a:lnTo>
                    <a:pt x="730" y="7"/>
                  </a:lnTo>
                  <a:lnTo>
                    <a:pt x="724" y="7"/>
                  </a:lnTo>
                  <a:lnTo>
                    <a:pt x="724" y="7"/>
                  </a:lnTo>
                  <a:lnTo>
                    <a:pt x="724" y="7"/>
                  </a:lnTo>
                  <a:lnTo>
                    <a:pt x="724" y="7"/>
                  </a:lnTo>
                  <a:lnTo>
                    <a:pt x="724" y="7"/>
                  </a:lnTo>
                  <a:lnTo>
                    <a:pt x="724" y="7"/>
                  </a:lnTo>
                  <a:lnTo>
                    <a:pt x="724" y="0"/>
                  </a:lnTo>
                  <a:lnTo>
                    <a:pt x="724" y="0"/>
                  </a:lnTo>
                  <a:lnTo>
                    <a:pt x="724" y="0"/>
                  </a:lnTo>
                  <a:lnTo>
                    <a:pt x="724" y="0"/>
                  </a:lnTo>
                  <a:lnTo>
                    <a:pt x="724" y="0"/>
                  </a:lnTo>
                  <a:lnTo>
                    <a:pt x="724" y="0"/>
                  </a:lnTo>
                  <a:lnTo>
                    <a:pt x="724" y="0"/>
                  </a:lnTo>
                  <a:lnTo>
                    <a:pt x="716" y="0"/>
                  </a:lnTo>
                  <a:lnTo>
                    <a:pt x="716" y="0"/>
                  </a:lnTo>
                  <a:lnTo>
                    <a:pt x="716" y="0"/>
                  </a:lnTo>
                  <a:lnTo>
                    <a:pt x="716" y="0"/>
                  </a:lnTo>
                  <a:lnTo>
                    <a:pt x="716" y="0"/>
                  </a:lnTo>
                  <a:lnTo>
                    <a:pt x="716" y="0"/>
                  </a:lnTo>
                  <a:lnTo>
                    <a:pt x="716" y="0"/>
                  </a:lnTo>
                  <a:lnTo>
                    <a:pt x="716" y="0"/>
                  </a:lnTo>
                  <a:lnTo>
                    <a:pt x="716" y="0"/>
                  </a:lnTo>
                  <a:lnTo>
                    <a:pt x="710" y="0"/>
                  </a:lnTo>
                  <a:lnTo>
                    <a:pt x="710" y="0"/>
                  </a:lnTo>
                  <a:lnTo>
                    <a:pt x="710" y="0"/>
                  </a:lnTo>
                  <a:lnTo>
                    <a:pt x="710" y="0"/>
                  </a:lnTo>
                  <a:lnTo>
                    <a:pt x="710" y="0"/>
                  </a:lnTo>
                  <a:lnTo>
                    <a:pt x="710" y="0"/>
                  </a:lnTo>
                  <a:lnTo>
                    <a:pt x="710" y="0"/>
                  </a:lnTo>
                  <a:lnTo>
                    <a:pt x="710" y="0"/>
                  </a:lnTo>
                  <a:lnTo>
                    <a:pt x="710" y="0"/>
                  </a:lnTo>
                  <a:lnTo>
                    <a:pt x="702" y="0"/>
                  </a:lnTo>
                  <a:lnTo>
                    <a:pt x="49" y="0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35" y="0"/>
                  </a:lnTo>
                  <a:lnTo>
                    <a:pt x="35" y="0"/>
                  </a:lnTo>
                  <a:lnTo>
                    <a:pt x="35" y="0"/>
                  </a:lnTo>
                  <a:lnTo>
                    <a:pt x="35" y="0"/>
                  </a:lnTo>
                  <a:lnTo>
                    <a:pt x="35" y="0"/>
                  </a:lnTo>
                  <a:lnTo>
                    <a:pt x="35" y="0"/>
                  </a:lnTo>
                  <a:lnTo>
                    <a:pt x="35" y="0"/>
                  </a:lnTo>
                  <a:lnTo>
                    <a:pt x="35" y="0"/>
                  </a:lnTo>
                  <a:lnTo>
                    <a:pt x="35" y="0"/>
                  </a:lnTo>
                  <a:lnTo>
                    <a:pt x="35" y="0"/>
                  </a:lnTo>
                  <a:lnTo>
                    <a:pt x="35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28" y="7"/>
                  </a:lnTo>
                  <a:lnTo>
                    <a:pt x="28" y="7"/>
                  </a:lnTo>
                  <a:lnTo>
                    <a:pt x="28" y="7"/>
                  </a:lnTo>
                  <a:lnTo>
                    <a:pt x="28" y="7"/>
                  </a:lnTo>
                  <a:lnTo>
                    <a:pt x="28" y="7"/>
                  </a:lnTo>
                  <a:lnTo>
                    <a:pt x="28" y="7"/>
                  </a:lnTo>
                  <a:lnTo>
                    <a:pt x="22" y="7"/>
                  </a:lnTo>
                  <a:lnTo>
                    <a:pt x="22" y="7"/>
                  </a:lnTo>
                  <a:lnTo>
                    <a:pt x="22" y="7"/>
                  </a:lnTo>
                  <a:lnTo>
                    <a:pt x="22" y="7"/>
                  </a:lnTo>
                  <a:lnTo>
                    <a:pt x="22" y="7"/>
                  </a:lnTo>
                  <a:lnTo>
                    <a:pt x="22" y="7"/>
                  </a:lnTo>
                  <a:lnTo>
                    <a:pt x="22" y="7"/>
                  </a:lnTo>
                  <a:lnTo>
                    <a:pt x="22" y="7"/>
                  </a:lnTo>
                  <a:lnTo>
                    <a:pt x="22" y="7"/>
                  </a:lnTo>
                  <a:lnTo>
                    <a:pt x="22" y="7"/>
                  </a:lnTo>
                  <a:lnTo>
                    <a:pt x="14" y="14"/>
                  </a:lnTo>
                  <a:lnTo>
                    <a:pt x="14" y="14"/>
                  </a:lnTo>
                  <a:lnTo>
                    <a:pt x="14" y="14"/>
                  </a:lnTo>
                  <a:lnTo>
                    <a:pt x="14" y="14"/>
                  </a:lnTo>
                  <a:lnTo>
                    <a:pt x="14" y="14"/>
                  </a:lnTo>
                  <a:lnTo>
                    <a:pt x="14" y="14"/>
                  </a:lnTo>
                  <a:lnTo>
                    <a:pt x="14" y="14"/>
                  </a:lnTo>
                  <a:lnTo>
                    <a:pt x="14" y="14"/>
                  </a:lnTo>
                  <a:lnTo>
                    <a:pt x="14" y="14"/>
                  </a:lnTo>
                  <a:lnTo>
                    <a:pt x="14" y="14"/>
                  </a:lnTo>
                  <a:lnTo>
                    <a:pt x="14" y="14"/>
                  </a:lnTo>
                  <a:lnTo>
                    <a:pt x="14" y="14"/>
                  </a:lnTo>
                  <a:lnTo>
                    <a:pt x="14" y="14"/>
                  </a:lnTo>
                  <a:lnTo>
                    <a:pt x="8" y="21"/>
                  </a:lnTo>
                  <a:lnTo>
                    <a:pt x="8" y="21"/>
                  </a:lnTo>
                  <a:lnTo>
                    <a:pt x="8" y="21"/>
                  </a:lnTo>
                  <a:lnTo>
                    <a:pt x="8" y="21"/>
                  </a:lnTo>
                  <a:lnTo>
                    <a:pt x="8" y="21"/>
                  </a:lnTo>
                  <a:lnTo>
                    <a:pt x="8" y="21"/>
                  </a:lnTo>
                  <a:lnTo>
                    <a:pt x="8" y="21"/>
                  </a:lnTo>
                  <a:lnTo>
                    <a:pt x="8" y="21"/>
                  </a:lnTo>
                  <a:lnTo>
                    <a:pt x="8" y="21"/>
                  </a:lnTo>
                  <a:lnTo>
                    <a:pt x="8" y="21"/>
                  </a:lnTo>
                  <a:lnTo>
                    <a:pt x="8" y="28"/>
                  </a:lnTo>
                  <a:lnTo>
                    <a:pt x="8" y="28"/>
                  </a:lnTo>
                  <a:lnTo>
                    <a:pt x="8" y="28"/>
                  </a:lnTo>
                  <a:lnTo>
                    <a:pt x="8" y="28"/>
                  </a:lnTo>
                  <a:lnTo>
                    <a:pt x="8" y="28"/>
                  </a:lnTo>
                  <a:lnTo>
                    <a:pt x="8" y="28"/>
                  </a:lnTo>
                  <a:lnTo>
                    <a:pt x="8" y="28"/>
                  </a:lnTo>
                  <a:lnTo>
                    <a:pt x="8" y="28"/>
                  </a:lnTo>
                  <a:lnTo>
                    <a:pt x="8" y="35"/>
                  </a:lnTo>
                  <a:lnTo>
                    <a:pt x="8" y="35"/>
                  </a:lnTo>
                  <a:lnTo>
                    <a:pt x="8" y="35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55"/>
                  </a:lnTo>
                  <a:lnTo>
                    <a:pt x="0" y="55"/>
                  </a:lnTo>
                  <a:lnTo>
                    <a:pt x="8" y="55"/>
                  </a:lnTo>
                  <a:lnTo>
                    <a:pt x="8" y="55"/>
                  </a:lnTo>
                  <a:lnTo>
                    <a:pt x="8" y="55"/>
                  </a:lnTo>
                  <a:lnTo>
                    <a:pt x="8" y="55"/>
                  </a:lnTo>
                  <a:lnTo>
                    <a:pt x="8" y="55"/>
                  </a:lnTo>
                  <a:lnTo>
                    <a:pt x="8" y="55"/>
                  </a:lnTo>
                  <a:lnTo>
                    <a:pt x="8" y="55"/>
                  </a:lnTo>
                  <a:lnTo>
                    <a:pt x="8" y="63"/>
                  </a:lnTo>
                  <a:lnTo>
                    <a:pt x="8" y="63"/>
                  </a:lnTo>
                  <a:lnTo>
                    <a:pt x="8" y="63"/>
                  </a:lnTo>
                  <a:lnTo>
                    <a:pt x="8" y="63"/>
                  </a:lnTo>
                  <a:lnTo>
                    <a:pt x="8" y="63"/>
                  </a:lnTo>
                  <a:lnTo>
                    <a:pt x="8" y="63"/>
                  </a:lnTo>
                  <a:lnTo>
                    <a:pt x="8" y="63"/>
                  </a:lnTo>
                  <a:lnTo>
                    <a:pt x="8" y="63"/>
                  </a:lnTo>
                  <a:lnTo>
                    <a:pt x="8" y="63"/>
                  </a:lnTo>
                  <a:lnTo>
                    <a:pt x="8" y="69"/>
                  </a:lnTo>
                  <a:lnTo>
                    <a:pt x="8" y="69"/>
                  </a:lnTo>
                  <a:lnTo>
                    <a:pt x="8" y="69"/>
                  </a:lnTo>
                  <a:lnTo>
                    <a:pt x="8" y="69"/>
                  </a:lnTo>
                  <a:lnTo>
                    <a:pt x="8" y="69"/>
                  </a:lnTo>
                  <a:lnTo>
                    <a:pt x="8" y="69"/>
                  </a:lnTo>
                  <a:lnTo>
                    <a:pt x="14" y="69"/>
                  </a:lnTo>
                  <a:lnTo>
                    <a:pt x="14" y="69"/>
                  </a:lnTo>
                  <a:lnTo>
                    <a:pt x="14" y="69"/>
                  </a:lnTo>
                  <a:lnTo>
                    <a:pt x="14" y="69"/>
                  </a:lnTo>
                  <a:lnTo>
                    <a:pt x="14" y="69"/>
                  </a:lnTo>
                  <a:lnTo>
                    <a:pt x="14" y="69"/>
                  </a:lnTo>
                  <a:lnTo>
                    <a:pt x="14" y="69"/>
                  </a:lnTo>
                  <a:lnTo>
                    <a:pt x="14" y="69"/>
                  </a:lnTo>
                  <a:lnTo>
                    <a:pt x="14" y="76"/>
                  </a:lnTo>
                  <a:lnTo>
                    <a:pt x="14" y="76"/>
                  </a:lnTo>
                  <a:lnTo>
                    <a:pt x="14" y="76"/>
                  </a:lnTo>
                  <a:lnTo>
                    <a:pt x="14" y="76"/>
                  </a:lnTo>
                  <a:lnTo>
                    <a:pt x="14" y="76"/>
                  </a:lnTo>
                  <a:lnTo>
                    <a:pt x="14" y="76"/>
                  </a:lnTo>
                  <a:lnTo>
                    <a:pt x="14" y="76"/>
                  </a:lnTo>
                  <a:lnTo>
                    <a:pt x="22" y="76"/>
                  </a:lnTo>
                  <a:lnTo>
                    <a:pt x="22" y="76"/>
                  </a:lnTo>
                  <a:lnTo>
                    <a:pt x="22" y="76"/>
                  </a:lnTo>
                  <a:lnTo>
                    <a:pt x="22" y="76"/>
                  </a:lnTo>
                  <a:lnTo>
                    <a:pt x="22" y="76"/>
                  </a:lnTo>
                  <a:lnTo>
                    <a:pt x="22" y="76"/>
                  </a:lnTo>
                  <a:lnTo>
                    <a:pt x="22" y="76"/>
                  </a:lnTo>
                  <a:lnTo>
                    <a:pt x="22" y="76"/>
                  </a:lnTo>
                  <a:lnTo>
                    <a:pt x="22" y="76"/>
                  </a:lnTo>
                  <a:lnTo>
                    <a:pt x="22" y="83"/>
                  </a:lnTo>
                  <a:lnTo>
                    <a:pt x="22" y="83"/>
                  </a:lnTo>
                  <a:lnTo>
                    <a:pt x="22" y="83"/>
                  </a:lnTo>
                  <a:lnTo>
                    <a:pt x="22" y="83"/>
                  </a:lnTo>
                  <a:lnTo>
                    <a:pt x="28" y="83"/>
                  </a:lnTo>
                  <a:lnTo>
                    <a:pt x="28" y="83"/>
                  </a:lnTo>
                  <a:lnTo>
                    <a:pt x="28" y="83"/>
                  </a:lnTo>
                  <a:lnTo>
                    <a:pt x="28" y="83"/>
                  </a:lnTo>
                  <a:lnTo>
                    <a:pt x="28" y="83"/>
                  </a:lnTo>
                  <a:lnTo>
                    <a:pt x="28" y="83"/>
                  </a:lnTo>
                  <a:lnTo>
                    <a:pt x="28" y="83"/>
                  </a:lnTo>
                  <a:lnTo>
                    <a:pt x="28" y="83"/>
                  </a:lnTo>
                  <a:lnTo>
                    <a:pt x="28" y="83"/>
                  </a:lnTo>
                  <a:lnTo>
                    <a:pt x="28" y="83"/>
                  </a:lnTo>
                  <a:lnTo>
                    <a:pt x="28" y="83"/>
                  </a:lnTo>
                  <a:lnTo>
                    <a:pt x="28" y="83"/>
                  </a:lnTo>
                  <a:lnTo>
                    <a:pt x="35" y="83"/>
                  </a:lnTo>
                  <a:lnTo>
                    <a:pt x="35" y="83"/>
                  </a:lnTo>
                  <a:lnTo>
                    <a:pt x="35" y="83"/>
                  </a:lnTo>
                  <a:lnTo>
                    <a:pt x="35" y="83"/>
                  </a:lnTo>
                  <a:lnTo>
                    <a:pt x="35" y="83"/>
                  </a:lnTo>
                  <a:lnTo>
                    <a:pt x="35" y="83"/>
                  </a:lnTo>
                  <a:lnTo>
                    <a:pt x="35" y="83"/>
                  </a:lnTo>
                  <a:lnTo>
                    <a:pt x="35" y="83"/>
                  </a:lnTo>
                  <a:lnTo>
                    <a:pt x="35" y="83"/>
                  </a:lnTo>
                  <a:lnTo>
                    <a:pt x="42" y="83"/>
                  </a:lnTo>
                  <a:lnTo>
                    <a:pt x="42" y="83"/>
                  </a:lnTo>
                  <a:lnTo>
                    <a:pt x="42" y="83"/>
                  </a:lnTo>
                  <a:lnTo>
                    <a:pt x="42" y="83"/>
                  </a:lnTo>
                  <a:lnTo>
                    <a:pt x="42" y="83"/>
                  </a:lnTo>
                  <a:lnTo>
                    <a:pt x="42" y="83"/>
                  </a:lnTo>
                  <a:lnTo>
                    <a:pt x="42" y="83"/>
                  </a:lnTo>
                  <a:lnTo>
                    <a:pt x="42" y="83"/>
                  </a:lnTo>
                  <a:lnTo>
                    <a:pt x="42" y="83"/>
                  </a:lnTo>
                  <a:lnTo>
                    <a:pt x="49" y="90"/>
                  </a:lnTo>
                  <a:lnTo>
                    <a:pt x="702" y="90"/>
                  </a:lnTo>
                  <a:lnTo>
                    <a:pt x="710" y="83"/>
                  </a:lnTo>
                  <a:lnTo>
                    <a:pt x="710" y="83"/>
                  </a:lnTo>
                  <a:lnTo>
                    <a:pt x="710" y="83"/>
                  </a:lnTo>
                  <a:lnTo>
                    <a:pt x="710" y="83"/>
                  </a:lnTo>
                  <a:lnTo>
                    <a:pt x="710" y="83"/>
                  </a:lnTo>
                  <a:lnTo>
                    <a:pt x="710" y="83"/>
                  </a:lnTo>
                  <a:lnTo>
                    <a:pt x="710" y="83"/>
                  </a:lnTo>
                  <a:lnTo>
                    <a:pt x="710" y="83"/>
                  </a:lnTo>
                  <a:lnTo>
                    <a:pt x="710" y="83"/>
                  </a:lnTo>
                  <a:lnTo>
                    <a:pt x="716" y="83"/>
                  </a:lnTo>
                  <a:lnTo>
                    <a:pt x="716" y="83"/>
                  </a:lnTo>
                  <a:lnTo>
                    <a:pt x="716" y="83"/>
                  </a:lnTo>
                  <a:lnTo>
                    <a:pt x="716" y="83"/>
                  </a:lnTo>
                  <a:lnTo>
                    <a:pt x="716" y="83"/>
                  </a:lnTo>
                  <a:lnTo>
                    <a:pt x="716" y="83"/>
                  </a:lnTo>
                  <a:lnTo>
                    <a:pt x="716" y="83"/>
                  </a:lnTo>
                  <a:lnTo>
                    <a:pt x="724" y="83"/>
                  </a:lnTo>
                  <a:lnTo>
                    <a:pt x="724" y="83"/>
                  </a:lnTo>
                  <a:lnTo>
                    <a:pt x="724" y="83"/>
                  </a:lnTo>
                  <a:lnTo>
                    <a:pt x="724" y="83"/>
                  </a:lnTo>
                  <a:lnTo>
                    <a:pt x="724" y="83"/>
                  </a:lnTo>
                  <a:lnTo>
                    <a:pt x="724" y="83"/>
                  </a:lnTo>
                  <a:lnTo>
                    <a:pt x="724" y="83"/>
                  </a:lnTo>
                  <a:lnTo>
                    <a:pt x="724" y="83"/>
                  </a:lnTo>
                  <a:lnTo>
                    <a:pt x="724" y="83"/>
                  </a:lnTo>
                  <a:lnTo>
                    <a:pt x="724" y="83"/>
                  </a:lnTo>
                  <a:lnTo>
                    <a:pt x="724" y="83"/>
                  </a:lnTo>
                  <a:lnTo>
                    <a:pt x="724" y="83"/>
                  </a:lnTo>
                  <a:lnTo>
                    <a:pt x="724" y="83"/>
                  </a:lnTo>
                  <a:lnTo>
                    <a:pt x="724" y="83"/>
                  </a:lnTo>
                  <a:lnTo>
                    <a:pt x="730" y="83"/>
                  </a:lnTo>
                  <a:lnTo>
                    <a:pt x="730" y="83"/>
                  </a:lnTo>
                  <a:lnTo>
                    <a:pt x="730" y="83"/>
                  </a:lnTo>
                  <a:lnTo>
                    <a:pt x="730" y="83"/>
                  </a:lnTo>
                  <a:lnTo>
                    <a:pt x="730" y="76"/>
                  </a:lnTo>
                  <a:lnTo>
                    <a:pt x="730" y="76"/>
                  </a:lnTo>
                  <a:lnTo>
                    <a:pt x="730" y="76"/>
                  </a:lnTo>
                  <a:lnTo>
                    <a:pt x="730" y="76"/>
                  </a:lnTo>
                  <a:lnTo>
                    <a:pt x="730" y="76"/>
                  </a:lnTo>
                  <a:lnTo>
                    <a:pt x="730" y="76"/>
                  </a:lnTo>
                  <a:lnTo>
                    <a:pt x="730" y="76"/>
                  </a:lnTo>
                  <a:lnTo>
                    <a:pt x="730" y="76"/>
                  </a:lnTo>
                  <a:lnTo>
                    <a:pt x="730" y="76"/>
                  </a:lnTo>
                  <a:lnTo>
                    <a:pt x="738" y="76"/>
                  </a:lnTo>
                  <a:lnTo>
                    <a:pt x="738" y="76"/>
                  </a:lnTo>
                  <a:lnTo>
                    <a:pt x="738" y="76"/>
                  </a:lnTo>
                  <a:lnTo>
                    <a:pt x="738" y="76"/>
                  </a:lnTo>
                  <a:lnTo>
                    <a:pt x="738" y="76"/>
                  </a:lnTo>
                  <a:lnTo>
                    <a:pt x="738" y="76"/>
                  </a:lnTo>
                  <a:lnTo>
                    <a:pt x="738" y="76"/>
                  </a:lnTo>
                  <a:lnTo>
                    <a:pt x="738" y="69"/>
                  </a:lnTo>
                  <a:lnTo>
                    <a:pt x="738" y="69"/>
                  </a:lnTo>
                  <a:lnTo>
                    <a:pt x="738" y="69"/>
                  </a:lnTo>
                  <a:lnTo>
                    <a:pt x="738" y="69"/>
                  </a:lnTo>
                  <a:lnTo>
                    <a:pt x="738" y="69"/>
                  </a:lnTo>
                  <a:lnTo>
                    <a:pt x="738" y="69"/>
                  </a:lnTo>
                  <a:lnTo>
                    <a:pt x="738" y="69"/>
                  </a:lnTo>
                  <a:lnTo>
                    <a:pt x="738" y="69"/>
                  </a:lnTo>
                  <a:lnTo>
                    <a:pt x="744" y="69"/>
                  </a:lnTo>
                  <a:lnTo>
                    <a:pt x="744" y="69"/>
                  </a:lnTo>
                  <a:lnTo>
                    <a:pt x="744" y="69"/>
                  </a:lnTo>
                  <a:lnTo>
                    <a:pt x="744" y="69"/>
                  </a:lnTo>
                  <a:lnTo>
                    <a:pt x="744" y="69"/>
                  </a:lnTo>
                  <a:lnTo>
                    <a:pt x="744" y="69"/>
                  </a:lnTo>
                  <a:lnTo>
                    <a:pt x="744" y="63"/>
                  </a:lnTo>
                  <a:lnTo>
                    <a:pt x="744" y="63"/>
                  </a:lnTo>
                  <a:lnTo>
                    <a:pt x="744" y="63"/>
                  </a:lnTo>
                  <a:lnTo>
                    <a:pt x="744" y="63"/>
                  </a:lnTo>
                  <a:lnTo>
                    <a:pt x="744" y="63"/>
                  </a:lnTo>
                  <a:lnTo>
                    <a:pt x="744" y="63"/>
                  </a:lnTo>
                  <a:lnTo>
                    <a:pt x="744" y="63"/>
                  </a:lnTo>
                  <a:lnTo>
                    <a:pt x="744" y="63"/>
                  </a:lnTo>
                  <a:lnTo>
                    <a:pt x="744" y="63"/>
                  </a:lnTo>
                  <a:lnTo>
                    <a:pt x="744" y="55"/>
                  </a:lnTo>
                  <a:lnTo>
                    <a:pt x="744" y="55"/>
                  </a:lnTo>
                  <a:lnTo>
                    <a:pt x="744" y="55"/>
                  </a:lnTo>
                  <a:lnTo>
                    <a:pt x="744" y="55"/>
                  </a:lnTo>
                  <a:lnTo>
                    <a:pt x="744" y="55"/>
                  </a:lnTo>
                  <a:lnTo>
                    <a:pt x="751" y="55"/>
                  </a:lnTo>
                  <a:lnTo>
                    <a:pt x="751" y="55"/>
                  </a:lnTo>
                  <a:lnTo>
                    <a:pt x="751" y="55"/>
                  </a:lnTo>
                  <a:lnTo>
                    <a:pt x="751" y="55"/>
                  </a:lnTo>
                  <a:lnTo>
                    <a:pt x="751" y="49"/>
                  </a:lnTo>
                  <a:lnTo>
                    <a:pt x="751" y="49"/>
                  </a:lnTo>
                  <a:lnTo>
                    <a:pt x="751" y="49"/>
                  </a:lnTo>
                  <a:lnTo>
                    <a:pt x="751" y="49"/>
                  </a:lnTo>
                  <a:lnTo>
                    <a:pt x="751" y="49"/>
                  </a:lnTo>
                  <a:lnTo>
                    <a:pt x="751" y="49"/>
                  </a:lnTo>
                  <a:lnTo>
                    <a:pt x="751" y="49"/>
                  </a:lnTo>
                  <a:lnTo>
                    <a:pt x="751" y="49"/>
                  </a:lnTo>
                  <a:lnTo>
                    <a:pt x="751" y="49"/>
                  </a:lnTo>
                  <a:lnTo>
                    <a:pt x="751" y="49"/>
                  </a:lnTo>
                  <a:lnTo>
                    <a:pt x="751" y="49"/>
                  </a:lnTo>
                  <a:lnTo>
                    <a:pt x="751" y="49"/>
                  </a:lnTo>
                  <a:lnTo>
                    <a:pt x="751" y="41"/>
                  </a:lnTo>
                  <a:lnTo>
                    <a:pt x="751" y="41"/>
                  </a:lnTo>
                  <a:lnTo>
                    <a:pt x="751" y="41"/>
                  </a:lnTo>
                  <a:lnTo>
                    <a:pt x="751" y="41"/>
                  </a:lnTo>
                  <a:lnTo>
                    <a:pt x="751" y="41"/>
                  </a:lnTo>
                  <a:lnTo>
                    <a:pt x="751" y="41"/>
                  </a:lnTo>
                  <a:lnTo>
                    <a:pt x="751" y="41"/>
                  </a:lnTo>
                  <a:lnTo>
                    <a:pt x="751" y="41"/>
                  </a:lnTo>
                  <a:close/>
                </a:path>
              </a:pathLst>
            </a:custGeom>
            <a:solidFill>
              <a:srgbClr val="77C4D5"/>
            </a:solidFill>
            <a:ln cap="flat">
              <a:noFill/>
              <a:prstDash val="solid"/>
            </a:ln>
          </p:spPr>
          <p:txBody>
            <a:bodyPr vert="horz" wrap="none" lIns="90000" tIns="45000" rIns="90000" bIns="45000" anchor="ctr" anchorCtr="1" compatLnSpc="0"/>
            <a:lstStyle/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endParaRPr>
            </a:p>
          </p:txBody>
        </p:sp>
        <p:sp>
          <p:nvSpPr>
            <p:cNvPr id="11" name="Freeform 10"/>
            <p:cNvSpPr/>
            <p:nvPr/>
          </p:nvSpPr>
          <p:spPr>
            <a:xfrm>
              <a:off x="3508199" y="3790440"/>
              <a:ext cx="270000" cy="29880"/>
            </a:xfrm>
            <a:custGeom>
              <a:avLst/>
              <a:gdLst/>
              <a:ahLst/>
              <a:cxnLst>
                <a:cxn ang="3cd4">
                  <a:pos x="hc" y="t"/>
                </a:cxn>
                <a:cxn ang="cd2">
                  <a:pos x="l" y="vc"/>
                </a:cxn>
                <a:cxn ang="cd4">
                  <a:pos x="hc" y="b"/>
                </a:cxn>
                <a:cxn ang="0">
                  <a:pos x="r" y="vc"/>
                </a:cxn>
              </a:cxnLst>
              <a:rect l="l" t="t" r="r" b="b"/>
              <a:pathLst>
                <a:path w="751" h="84">
                  <a:moveTo>
                    <a:pt x="702" y="0"/>
                  </a:moveTo>
                  <a:cubicBezTo>
                    <a:pt x="49" y="0"/>
                    <a:pt x="49" y="0"/>
                    <a:pt x="49" y="0"/>
                  </a:cubicBezTo>
                  <a:cubicBezTo>
                    <a:pt x="22" y="0"/>
                    <a:pt x="0" y="14"/>
                    <a:pt x="0" y="42"/>
                  </a:cubicBezTo>
                  <a:cubicBezTo>
                    <a:pt x="0" y="62"/>
                    <a:pt x="22" y="84"/>
                    <a:pt x="49" y="84"/>
                  </a:cubicBezTo>
                  <a:cubicBezTo>
                    <a:pt x="702" y="84"/>
                    <a:pt x="702" y="84"/>
                    <a:pt x="702" y="84"/>
                  </a:cubicBezTo>
                  <a:cubicBezTo>
                    <a:pt x="730" y="84"/>
                    <a:pt x="751" y="62"/>
                    <a:pt x="751" y="42"/>
                  </a:cubicBezTo>
                  <a:cubicBezTo>
                    <a:pt x="751" y="14"/>
                    <a:pt x="730" y="0"/>
                    <a:pt x="702" y="0"/>
                  </a:cubicBezTo>
                  <a:close/>
                </a:path>
              </a:pathLst>
            </a:custGeom>
            <a:solidFill>
              <a:srgbClr val="77C4D5"/>
            </a:solidFill>
            <a:ln cap="flat">
              <a:noFill/>
              <a:prstDash val="solid"/>
            </a:ln>
          </p:spPr>
          <p:txBody>
            <a:bodyPr vert="horz" wrap="none" lIns="90000" tIns="45000" rIns="90000" bIns="45000" anchor="ctr" anchorCtr="1" compatLnSpc="0"/>
            <a:lstStyle/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endParaRPr>
            </a:p>
          </p:txBody>
        </p:sp>
        <p:sp>
          <p:nvSpPr>
            <p:cNvPr id="12" name="Freeform 11"/>
            <p:cNvSpPr/>
            <p:nvPr/>
          </p:nvSpPr>
          <p:spPr>
            <a:xfrm>
              <a:off x="3540960" y="3610800"/>
              <a:ext cx="199800" cy="32040"/>
            </a:xfrm>
            <a:custGeom>
              <a:avLst/>
              <a:gdLst/>
              <a:ahLst/>
              <a:cxnLst>
                <a:cxn ang="3cd4">
                  <a:pos x="hc" y="t"/>
                </a:cxn>
                <a:cxn ang="cd2">
                  <a:pos x="l" y="vc"/>
                </a:cxn>
                <a:cxn ang="cd4">
                  <a:pos x="hc" y="b"/>
                </a:cxn>
                <a:cxn ang="0">
                  <a:pos x="r" y="vc"/>
                </a:cxn>
              </a:cxnLst>
              <a:rect l="l" t="t" r="r" b="b"/>
              <a:pathLst>
                <a:path w="556" h="90">
                  <a:moveTo>
                    <a:pt x="49" y="90"/>
                  </a:moveTo>
                  <a:cubicBezTo>
                    <a:pt x="515" y="90"/>
                    <a:pt x="515" y="90"/>
                    <a:pt x="515" y="90"/>
                  </a:cubicBezTo>
                  <a:cubicBezTo>
                    <a:pt x="535" y="90"/>
                    <a:pt x="556" y="69"/>
                    <a:pt x="556" y="48"/>
                  </a:cubicBezTo>
                  <a:cubicBezTo>
                    <a:pt x="556" y="21"/>
                    <a:pt x="535" y="0"/>
                    <a:pt x="515" y="0"/>
                  </a:cubicBezTo>
                  <a:cubicBezTo>
                    <a:pt x="49" y="0"/>
                    <a:pt x="49" y="0"/>
                    <a:pt x="49" y="0"/>
                  </a:cubicBezTo>
                  <a:cubicBezTo>
                    <a:pt x="21" y="0"/>
                    <a:pt x="0" y="21"/>
                    <a:pt x="0" y="48"/>
                  </a:cubicBezTo>
                  <a:cubicBezTo>
                    <a:pt x="0" y="69"/>
                    <a:pt x="21" y="90"/>
                    <a:pt x="49" y="90"/>
                  </a:cubicBezTo>
                  <a:close/>
                </a:path>
              </a:pathLst>
            </a:custGeom>
            <a:solidFill>
              <a:srgbClr val="77C4D5"/>
            </a:solidFill>
            <a:ln cap="flat">
              <a:noFill/>
              <a:prstDash val="solid"/>
            </a:ln>
          </p:spPr>
          <p:txBody>
            <a:bodyPr vert="horz" wrap="none" lIns="90000" tIns="45000" rIns="90000" bIns="45000" anchor="ctr" anchorCtr="1" compatLnSpc="0"/>
            <a:lstStyle/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endParaRPr>
            </a:p>
          </p:txBody>
        </p:sp>
        <p:sp>
          <p:nvSpPr>
            <p:cNvPr id="13" name="Freeform 12"/>
            <p:cNvSpPr/>
            <p:nvPr/>
          </p:nvSpPr>
          <p:spPr>
            <a:xfrm>
              <a:off x="3508199" y="3710520"/>
              <a:ext cx="270000" cy="32400"/>
            </a:xfrm>
            <a:custGeom>
              <a:avLst/>
              <a:gdLst/>
              <a:ahLst/>
              <a:cxnLst>
                <a:cxn ang="3cd4">
                  <a:pos x="hc" y="t"/>
                </a:cxn>
                <a:cxn ang="cd2">
                  <a:pos x="l" y="vc"/>
                </a:cxn>
                <a:cxn ang="cd4">
                  <a:pos x="hc" y="b"/>
                </a:cxn>
                <a:cxn ang="0">
                  <a:pos x="r" y="vc"/>
                </a:cxn>
              </a:cxnLst>
              <a:rect l="l" t="t" r="r" b="b"/>
              <a:pathLst>
                <a:path w="751" h="91">
                  <a:moveTo>
                    <a:pt x="751" y="43"/>
                  </a:moveTo>
                  <a:lnTo>
                    <a:pt x="751" y="43"/>
                  </a:lnTo>
                  <a:lnTo>
                    <a:pt x="751" y="43"/>
                  </a:lnTo>
                  <a:lnTo>
                    <a:pt x="751" y="43"/>
                  </a:lnTo>
                  <a:lnTo>
                    <a:pt x="751" y="35"/>
                  </a:lnTo>
                  <a:lnTo>
                    <a:pt x="751" y="35"/>
                  </a:lnTo>
                  <a:lnTo>
                    <a:pt x="751" y="35"/>
                  </a:lnTo>
                  <a:lnTo>
                    <a:pt x="751" y="35"/>
                  </a:lnTo>
                  <a:lnTo>
                    <a:pt x="751" y="35"/>
                  </a:lnTo>
                  <a:lnTo>
                    <a:pt x="751" y="35"/>
                  </a:lnTo>
                  <a:lnTo>
                    <a:pt x="751" y="35"/>
                  </a:lnTo>
                  <a:lnTo>
                    <a:pt x="751" y="35"/>
                  </a:lnTo>
                  <a:lnTo>
                    <a:pt x="751" y="35"/>
                  </a:lnTo>
                  <a:lnTo>
                    <a:pt x="744" y="35"/>
                  </a:lnTo>
                  <a:lnTo>
                    <a:pt x="744" y="35"/>
                  </a:lnTo>
                  <a:lnTo>
                    <a:pt x="744" y="29"/>
                  </a:lnTo>
                  <a:lnTo>
                    <a:pt x="744" y="29"/>
                  </a:lnTo>
                  <a:lnTo>
                    <a:pt x="744" y="29"/>
                  </a:lnTo>
                  <a:lnTo>
                    <a:pt x="744" y="29"/>
                  </a:lnTo>
                  <a:lnTo>
                    <a:pt x="744" y="29"/>
                  </a:lnTo>
                  <a:lnTo>
                    <a:pt x="744" y="29"/>
                  </a:lnTo>
                  <a:lnTo>
                    <a:pt x="744" y="29"/>
                  </a:lnTo>
                  <a:lnTo>
                    <a:pt x="744" y="29"/>
                  </a:lnTo>
                  <a:lnTo>
                    <a:pt x="744" y="21"/>
                  </a:lnTo>
                  <a:lnTo>
                    <a:pt x="744" y="21"/>
                  </a:lnTo>
                  <a:lnTo>
                    <a:pt x="744" y="21"/>
                  </a:lnTo>
                  <a:lnTo>
                    <a:pt x="744" y="21"/>
                  </a:lnTo>
                  <a:lnTo>
                    <a:pt x="744" y="21"/>
                  </a:lnTo>
                  <a:lnTo>
                    <a:pt x="744" y="21"/>
                  </a:lnTo>
                  <a:lnTo>
                    <a:pt x="744" y="21"/>
                  </a:lnTo>
                  <a:lnTo>
                    <a:pt x="744" y="21"/>
                  </a:lnTo>
                  <a:lnTo>
                    <a:pt x="738" y="21"/>
                  </a:lnTo>
                  <a:lnTo>
                    <a:pt x="738" y="21"/>
                  </a:lnTo>
                  <a:lnTo>
                    <a:pt x="738" y="21"/>
                  </a:lnTo>
                  <a:lnTo>
                    <a:pt x="738" y="21"/>
                  </a:lnTo>
                  <a:lnTo>
                    <a:pt x="738" y="21"/>
                  </a:lnTo>
                  <a:lnTo>
                    <a:pt x="738" y="14"/>
                  </a:lnTo>
                  <a:lnTo>
                    <a:pt x="738" y="14"/>
                  </a:lnTo>
                  <a:lnTo>
                    <a:pt x="738" y="14"/>
                  </a:lnTo>
                  <a:lnTo>
                    <a:pt x="738" y="14"/>
                  </a:lnTo>
                  <a:lnTo>
                    <a:pt x="738" y="14"/>
                  </a:lnTo>
                  <a:lnTo>
                    <a:pt x="738" y="14"/>
                  </a:lnTo>
                  <a:lnTo>
                    <a:pt x="738" y="14"/>
                  </a:lnTo>
                  <a:lnTo>
                    <a:pt x="738" y="14"/>
                  </a:lnTo>
                  <a:lnTo>
                    <a:pt x="730" y="14"/>
                  </a:lnTo>
                  <a:lnTo>
                    <a:pt x="730" y="14"/>
                  </a:lnTo>
                  <a:lnTo>
                    <a:pt x="730" y="14"/>
                  </a:lnTo>
                  <a:lnTo>
                    <a:pt x="730" y="14"/>
                  </a:lnTo>
                  <a:lnTo>
                    <a:pt x="730" y="8"/>
                  </a:lnTo>
                  <a:lnTo>
                    <a:pt x="730" y="8"/>
                  </a:lnTo>
                  <a:lnTo>
                    <a:pt x="730" y="8"/>
                  </a:lnTo>
                  <a:lnTo>
                    <a:pt x="730" y="8"/>
                  </a:lnTo>
                  <a:lnTo>
                    <a:pt x="730" y="8"/>
                  </a:lnTo>
                  <a:lnTo>
                    <a:pt x="730" y="8"/>
                  </a:lnTo>
                  <a:lnTo>
                    <a:pt x="724" y="8"/>
                  </a:lnTo>
                  <a:lnTo>
                    <a:pt x="724" y="8"/>
                  </a:lnTo>
                  <a:lnTo>
                    <a:pt x="724" y="8"/>
                  </a:lnTo>
                  <a:lnTo>
                    <a:pt x="724" y="8"/>
                  </a:lnTo>
                  <a:lnTo>
                    <a:pt x="724" y="8"/>
                  </a:lnTo>
                  <a:lnTo>
                    <a:pt x="724" y="8"/>
                  </a:lnTo>
                  <a:lnTo>
                    <a:pt x="724" y="8"/>
                  </a:lnTo>
                  <a:lnTo>
                    <a:pt x="724" y="8"/>
                  </a:lnTo>
                  <a:lnTo>
                    <a:pt x="724" y="8"/>
                  </a:lnTo>
                  <a:lnTo>
                    <a:pt x="724" y="8"/>
                  </a:lnTo>
                  <a:lnTo>
                    <a:pt x="724" y="8"/>
                  </a:lnTo>
                  <a:lnTo>
                    <a:pt x="724" y="8"/>
                  </a:lnTo>
                  <a:lnTo>
                    <a:pt x="724" y="8"/>
                  </a:lnTo>
                  <a:lnTo>
                    <a:pt x="716" y="8"/>
                  </a:lnTo>
                  <a:lnTo>
                    <a:pt x="716" y="8"/>
                  </a:lnTo>
                  <a:lnTo>
                    <a:pt x="716" y="0"/>
                  </a:lnTo>
                  <a:lnTo>
                    <a:pt x="716" y="0"/>
                  </a:lnTo>
                  <a:lnTo>
                    <a:pt x="716" y="0"/>
                  </a:lnTo>
                  <a:lnTo>
                    <a:pt x="716" y="0"/>
                  </a:lnTo>
                  <a:lnTo>
                    <a:pt x="716" y="0"/>
                  </a:lnTo>
                  <a:lnTo>
                    <a:pt x="716" y="0"/>
                  </a:lnTo>
                  <a:lnTo>
                    <a:pt x="716" y="0"/>
                  </a:lnTo>
                  <a:lnTo>
                    <a:pt x="710" y="0"/>
                  </a:lnTo>
                  <a:lnTo>
                    <a:pt x="710" y="0"/>
                  </a:lnTo>
                  <a:lnTo>
                    <a:pt x="710" y="0"/>
                  </a:lnTo>
                  <a:lnTo>
                    <a:pt x="710" y="0"/>
                  </a:lnTo>
                  <a:lnTo>
                    <a:pt x="710" y="0"/>
                  </a:lnTo>
                  <a:lnTo>
                    <a:pt x="710" y="0"/>
                  </a:lnTo>
                  <a:lnTo>
                    <a:pt x="710" y="0"/>
                  </a:lnTo>
                  <a:lnTo>
                    <a:pt x="710" y="0"/>
                  </a:lnTo>
                  <a:lnTo>
                    <a:pt x="710" y="0"/>
                  </a:lnTo>
                  <a:lnTo>
                    <a:pt x="702" y="0"/>
                  </a:lnTo>
                  <a:lnTo>
                    <a:pt x="49" y="0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35" y="0"/>
                  </a:lnTo>
                  <a:lnTo>
                    <a:pt x="35" y="0"/>
                  </a:lnTo>
                  <a:lnTo>
                    <a:pt x="35" y="0"/>
                  </a:lnTo>
                  <a:lnTo>
                    <a:pt x="35" y="0"/>
                  </a:lnTo>
                  <a:lnTo>
                    <a:pt x="35" y="0"/>
                  </a:lnTo>
                  <a:lnTo>
                    <a:pt x="35" y="0"/>
                  </a:lnTo>
                  <a:lnTo>
                    <a:pt x="35" y="0"/>
                  </a:lnTo>
                  <a:lnTo>
                    <a:pt x="35" y="8"/>
                  </a:lnTo>
                  <a:lnTo>
                    <a:pt x="35" y="8"/>
                  </a:lnTo>
                  <a:lnTo>
                    <a:pt x="35" y="8"/>
                  </a:lnTo>
                  <a:lnTo>
                    <a:pt x="35" y="8"/>
                  </a:lnTo>
                  <a:lnTo>
                    <a:pt x="28" y="8"/>
                  </a:lnTo>
                  <a:lnTo>
                    <a:pt x="28" y="8"/>
                  </a:lnTo>
                  <a:lnTo>
                    <a:pt x="28" y="8"/>
                  </a:lnTo>
                  <a:lnTo>
                    <a:pt x="28" y="8"/>
                  </a:lnTo>
                  <a:lnTo>
                    <a:pt x="28" y="8"/>
                  </a:lnTo>
                  <a:lnTo>
                    <a:pt x="28" y="8"/>
                  </a:lnTo>
                  <a:lnTo>
                    <a:pt x="28" y="8"/>
                  </a:lnTo>
                  <a:lnTo>
                    <a:pt x="28" y="8"/>
                  </a:lnTo>
                  <a:lnTo>
                    <a:pt x="28" y="8"/>
                  </a:lnTo>
                  <a:lnTo>
                    <a:pt x="28" y="8"/>
                  </a:lnTo>
                  <a:lnTo>
                    <a:pt x="28" y="8"/>
                  </a:lnTo>
                  <a:lnTo>
                    <a:pt x="22" y="8"/>
                  </a:lnTo>
                  <a:lnTo>
                    <a:pt x="22" y="8"/>
                  </a:lnTo>
                  <a:lnTo>
                    <a:pt x="22" y="8"/>
                  </a:lnTo>
                  <a:lnTo>
                    <a:pt x="22" y="8"/>
                  </a:lnTo>
                  <a:lnTo>
                    <a:pt x="22" y="8"/>
                  </a:lnTo>
                  <a:lnTo>
                    <a:pt x="22" y="8"/>
                  </a:lnTo>
                  <a:lnTo>
                    <a:pt x="22" y="14"/>
                  </a:lnTo>
                  <a:lnTo>
                    <a:pt x="22" y="14"/>
                  </a:lnTo>
                  <a:lnTo>
                    <a:pt x="22" y="14"/>
                  </a:lnTo>
                  <a:lnTo>
                    <a:pt x="22" y="14"/>
                  </a:lnTo>
                  <a:lnTo>
                    <a:pt x="14" y="14"/>
                  </a:lnTo>
                  <a:lnTo>
                    <a:pt x="14" y="14"/>
                  </a:lnTo>
                  <a:lnTo>
                    <a:pt x="14" y="14"/>
                  </a:lnTo>
                  <a:lnTo>
                    <a:pt x="14" y="14"/>
                  </a:lnTo>
                  <a:lnTo>
                    <a:pt x="14" y="14"/>
                  </a:lnTo>
                  <a:lnTo>
                    <a:pt x="14" y="14"/>
                  </a:lnTo>
                  <a:lnTo>
                    <a:pt x="14" y="14"/>
                  </a:lnTo>
                  <a:lnTo>
                    <a:pt x="14" y="14"/>
                  </a:lnTo>
                  <a:lnTo>
                    <a:pt x="14" y="21"/>
                  </a:lnTo>
                  <a:lnTo>
                    <a:pt x="14" y="21"/>
                  </a:lnTo>
                  <a:lnTo>
                    <a:pt x="14" y="21"/>
                  </a:lnTo>
                  <a:lnTo>
                    <a:pt x="14" y="21"/>
                  </a:lnTo>
                  <a:lnTo>
                    <a:pt x="14" y="21"/>
                  </a:lnTo>
                  <a:lnTo>
                    <a:pt x="8" y="21"/>
                  </a:lnTo>
                  <a:lnTo>
                    <a:pt x="8" y="21"/>
                  </a:lnTo>
                  <a:lnTo>
                    <a:pt x="8" y="21"/>
                  </a:lnTo>
                  <a:lnTo>
                    <a:pt x="8" y="21"/>
                  </a:lnTo>
                  <a:lnTo>
                    <a:pt x="8" y="21"/>
                  </a:lnTo>
                  <a:lnTo>
                    <a:pt x="8" y="21"/>
                  </a:lnTo>
                  <a:lnTo>
                    <a:pt x="8" y="21"/>
                  </a:lnTo>
                  <a:lnTo>
                    <a:pt x="8" y="21"/>
                  </a:lnTo>
                  <a:lnTo>
                    <a:pt x="8" y="29"/>
                  </a:lnTo>
                  <a:lnTo>
                    <a:pt x="8" y="29"/>
                  </a:lnTo>
                  <a:lnTo>
                    <a:pt x="8" y="29"/>
                  </a:lnTo>
                  <a:lnTo>
                    <a:pt x="8" y="29"/>
                  </a:lnTo>
                  <a:lnTo>
                    <a:pt x="8" y="29"/>
                  </a:lnTo>
                  <a:lnTo>
                    <a:pt x="8" y="29"/>
                  </a:lnTo>
                  <a:lnTo>
                    <a:pt x="8" y="29"/>
                  </a:lnTo>
                  <a:lnTo>
                    <a:pt x="8" y="29"/>
                  </a:lnTo>
                  <a:lnTo>
                    <a:pt x="8" y="35"/>
                  </a:lnTo>
                  <a:lnTo>
                    <a:pt x="8" y="35"/>
                  </a:lnTo>
                  <a:lnTo>
                    <a:pt x="8" y="35"/>
                  </a:lnTo>
                  <a:lnTo>
                    <a:pt x="8" y="35"/>
                  </a:lnTo>
                  <a:lnTo>
                    <a:pt x="8" y="35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57"/>
                  </a:lnTo>
                  <a:lnTo>
                    <a:pt x="0" y="57"/>
                  </a:lnTo>
                  <a:lnTo>
                    <a:pt x="0" y="57"/>
                  </a:lnTo>
                  <a:lnTo>
                    <a:pt x="0" y="57"/>
                  </a:lnTo>
                  <a:lnTo>
                    <a:pt x="0" y="57"/>
                  </a:lnTo>
                  <a:lnTo>
                    <a:pt x="0" y="57"/>
                  </a:lnTo>
                  <a:lnTo>
                    <a:pt x="8" y="57"/>
                  </a:lnTo>
                  <a:lnTo>
                    <a:pt x="8" y="57"/>
                  </a:lnTo>
                  <a:lnTo>
                    <a:pt x="8" y="57"/>
                  </a:lnTo>
                  <a:lnTo>
                    <a:pt x="8" y="63"/>
                  </a:lnTo>
                  <a:lnTo>
                    <a:pt x="8" y="63"/>
                  </a:lnTo>
                  <a:lnTo>
                    <a:pt x="8" y="63"/>
                  </a:lnTo>
                  <a:lnTo>
                    <a:pt x="8" y="63"/>
                  </a:lnTo>
                  <a:lnTo>
                    <a:pt x="8" y="63"/>
                  </a:lnTo>
                  <a:lnTo>
                    <a:pt x="8" y="63"/>
                  </a:lnTo>
                  <a:lnTo>
                    <a:pt x="8" y="63"/>
                  </a:lnTo>
                  <a:lnTo>
                    <a:pt x="8" y="63"/>
                  </a:lnTo>
                  <a:lnTo>
                    <a:pt x="8" y="63"/>
                  </a:lnTo>
                  <a:lnTo>
                    <a:pt x="8" y="70"/>
                  </a:lnTo>
                  <a:lnTo>
                    <a:pt x="8" y="70"/>
                  </a:lnTo>
                  <a:lnTo>
                    <a:pt x="8" y="70"/>
                  </a:lnTo>
                  <a:lnTo>
                    <a:pt x="8" y="70"/>
                  </a:lnTo>
                  <a:lnTo>
                    <a:pt x="8" y="70"/>
                  </a:lnTo>
                  <a:lnTo>
                    <a:pt x="8" y="70"/>
                  </a:lnTo>
                  <a:lnTo>
                    <a:pt x="8" y="70"/>
                  </a:lnTo>
                  <a:lnTo>
                    <a:pt x="8" y="70"/>
                  </a:lnTo>
                  <a:lnTo>
                    <a:pt x="8" y="70"/>
                  </a:lnTo>
                  <a:lnTo>
                    <a:pt x="8" y="70"/>
                  </a:lnTo>
                  <a:lnTo>
                    <a:pt x="14" y="70"/>
                  </a:lnTo>
                  <a:lnTo>
                    <a:pt x="14" y="70"/>
                  </a:lnTo>
                  <a:lnTo>
                    <a:pt x="14" y="70"/>
                  </a:lnTo>
                  <a:lnTo>
                    <a:pt x="14" y="70"/>
                  </a:lnTo>
                  <a:lnTo>
                    <a:pt x="14" y="77"/>
                  </a:lnTo>
                  <a:lnTo>
                    <a:pt x="14" y="77"/>
                  </a:lnTo>
                  <a:lnTo>
                    <a:pt x="14" y="77"/>
                  </a:lnTo>
                  <a:lnTo>
                    <a:pt x="14" y="77"/>
                  </a:lnTo>
                  <a:lnTo>
                    <a:pt x="14" y="77"/>
                  </a:lnTo>
                  <a:lnTo>
                    <a:pt x="14" y="77"/>
                  </a:lnTo>
                  <a:lnTo>
                    <a:pt x="14" y="77"/>
                  </a:lnTo>
                  <a:lnTo>
                    <a:pt x="14" y="77"/>
                  </a:lnTo>
                  <a:lnTo>
                    <a:pt x="14" y="77"/>
                  </a:lnTo>
                  <a:lnTo>
                    <a:pt x="14" y="77"/>
                  </a:lnTo>
                  <a:lnTo>
                    <a:pt x="14" y="77"/>
                  </a:lnTo>
                  <a:lnTo>
                    <a:pt x="22" y="77"/>
                  </a:lnTo>
                  <a:lnTo>
                    <a:pt x="22" y="77"/>
                  </a:lnTo>
                  <a:lnTo>
                    <a:pt x="22" y="77"/>
                  </a:lnTo>
                  <a:lnTo>
                    <a:pt x="22" y="77"/>
                  </a:lnTo>
                  <a:lnTo>
                    <a:pt x="22" y="84"/>
                  </a:lnTo>
                  <a:lnTo>
                    <a:pt x="22" y="84"/>
                  </a:lnTo>
                  <a:lnTo>
                    <a:pt x="22" y="84"/>
                  </a:lnTo>
                  <a:lnTo>
                    <a:pt x="22" y="84"/>
                  </a:lnTo>
                  <a:lnTo>
                    <a:pt x="22" y="84"/>
                  </a:lnTo>
                  <a:lnTo>
                    <a:pt x="22" y="84"/>
                  </a:lnTo>
                  <a:lnTo>
                    <a:pt x="22" y="84"/>
                  </a:lnTo>
                  <a:lnTo>
                    <a:pt x="22" y="84"/>
                  </a:lnTo>
                  <a:lnTo>
                    <a:pt x="22" y="84"/>
                  </a:lnTo>
                  <a:lnTo>
                    <a:pt x="28" y="84"/>
                  </a:lnTo>
                  <a:lnTo>
                    <a:pt x="28" y="84"/>
                  </a:lnTo>
                  <a:lnTo>
                    <a:pt x="28" y="84"/>
                  </a:lnTo>
                  <a:lnTo>
                    <a:pt x="28" y="84"/>
                  </a:lnTo>
                  <a:lnTo>
                    <a:pt x="28" y="84"/>
                  </a:lnTo>
                  <a:lnTo>
                    <a:pt x="28" y="84"/>
                  </a:lnTo>
                  <a:lnTo>
                    <a:pt x="28" y="84"/>
                  </a:lnTo>
                  <a:lnTo>
                    <a:pt x="28" y="84"/>
                  </a:lnTo>
                  <a:lnTo>
                    <a:pt x="28" y="84"/>
                  </a:lnTo>
                  <a:lnTo>
                    <a:pt x="28" y="84"/>
                  </a:lnTo>
                  <a:lnTo>
                    <a:pt x="28" y="84"/>
                  </a:lnTo>
                  <a:lnTo>
                    <a:pt x="28" y="84"/>
                  </a:lnTo>
                  <a:lnTo>
                    <a:pt x="35" y="84"/>
                  </a:lnTo>
                  <a:lnTo>
                    <a:pt x="35" y="84"/>
                  </a:lnTo>
                  <a:lnTo>
                    <a:pt x="35" y="84"/>
                  </a:lnTo>
                  <a:lnTo>
                    <a:pt x="35" y="91"/>
                  </a:lnTo>
                  <a:lnTo>
                    <a:pt x="35" y="91"/>
                  </a:lnTo>
                  <a:lnTo>
                    <a:pt x="35" y="91"/>
                  </a:lnTo>
                  <a:lnTo>
                    <a:pt x="35" y="91"/>
                  </a:lnTo>
                  <a:lnTo>
                    <a:pt x="35" y="91"/>
                  </a:lnTo>
                  <a:lnTo>
                    <a:pt x="35" y="91"/>
                  </a:lnTo>
                  <a:lnTo>
                    <a:pt x="42" y="91"/>
                  </a:lnTo>
                  <a:lnTo>
                    <a:pt x="42" y="91"/>
                  </a:lnTo>
                  <a:lnTo>
                    <a:pt x="42" y="91"/>
                  </a:lnTo>
                  <a:lnTo>
                    <a:pt x="42" y="91"/>
                  </a:lnTo>
                  <a:lnTo>
                    <a:pt x="42" y="91"/>
                  </a:lnTo>
                  <a:lnTo>
                    <a:pt x="42" y="91"/>
                  </a:lnTo>
                  <a:lnTo>
                    <a:pt x="42" y="91"/>
                  </a:lnTo>
                  <a:lnTo>
                    <a:pt x="42" y="91"/>
                  </a:lnTo>
                  <a:lnTo>
                    <a:pt x="42" y="91"/>
                  </a:lnTo>
                  <a:lnTo>
                    <a:pt x="49" y="91"/>
                  </a:lnTo>
                  <a:lnTo>
                    <a:pt x="702" y="91"/>
                  </a:lnTo>
                  <a:lnTo>
                    <a:pt x="710" y="91"/>
                  </a:lnTo>
                  <a:lnTo>
                    <a:pt x="710" y="91"/>
                  </a:lnTo>
                  <a:lnTo>
                    <a:pt x="710" y="91"/>
                  </a:lnTo>
                  <a:lnTo>
                    <a:pt x="710" y="91"/>
                  </a:lnTo>
                  <a:lnTo>
                    <a:pt x="710" y="91"/>
                  </a:lnTo>
                  <a:lnTo>
                    <a:pt x="710" y="91"/>
                  </a:lnTo>
                  <a:lnTo>
                    <a:pt x="710" y="91"/>
                  </a:lnTo>
                  <a:lnTo>
                    <a:pt x="710" y="91"/>
                  </a:lnTo>
                  <a:lnTo>
                    <a:pt x="710" y="91"/>
                  </a:lnTo>
                  <a:lnTo>
                    <a:pt x="716" y="91"/>
                  </a:lnTo>
                  <a:lnTo>
                    <a:pt x="716" y="91"/>
                  </a:lnTo>
                  <a:lnTo>
                    <a:pt x="716" y="91"/>
                  </a:lnTo>
                  <a:lnTo>
                    <a:pt x="716" y="91"/>
                  </a:lnTo>
                  <a:lnTo>
                    <a:pt x="716" y="91"/>
                  </a:lnTo>
                  <a:lnTo>
                    <a:pt x="716" y="91"/>
                  </a:lnTo>
                  <a:lnTo>
                    <a:pt x="716" y="84"/>
                  </a:lnTo>
                  <a:lnTo>
                    <a:pt x="724" y="84"/>
                  </a:lnTo>
                  <a:lnTo>
                    <a:pt x="724" y="84"/>
                  </a:lnTo>
                  <a:lnTo>
                    <a:pt x="724" y="84"/>
                  </a:lnTo>
                  <a:lnTo>
                    <a:pt x="724" y="84"/>
                  </a:lnTo>
                  <a:lnTo>
                    <a:pt x="724" y="84"/>
                  </a:lnTo>
                  <a:lnTo>
                    <a:pt x="724" y="84"/>
                  </a:lnTo>
                  <a:lnTo>
                    <a:pt x="724" y="84"/>
                  </a:lnTo>
                  <a:lnTo>
                    <a:pt x="724" y="84"/>
                  </a:lnTo>
                  <a:lnTo>
                    <a:pt x="724" y="84"/>
                  </a:lnTo>
                  <a:lnTo>
                    <a:pt x="724" y="84"/>
                  </a:lnTo>
                  <a:lnTo>
                    <a:pt x="724" y="84"/>
                  </a:lnTo>
                  <a:lnTo>
                    <a:pt x="724" y="84"/>
                  </a:lnTo>
                  <a:lnTo>
                    <a:pt x="724" y="84"/>
                  </a:lnTo>
                  <a:lnTo>
                    <a:pt x="724" y="84"/>
                  </a:lnTo>
                  <a:lnTo>
                    <a:pt x="730" y="84"/>
                  </a:lnTo>
                  <a:lnTo>
                    <a:pt x="730" y="84"/>
                  </a:lnTo>
                  <a:lnTo>
                    <a:pt x="730" y="84"/>
                  </a:lnTo>
                  <a:lnTo>
                    <a:pt x="730" y="84"/>
                  </a:lnTo>
                  <a:lnTo>
                    <a:pt x="730" y="84"/>
                  </a:lnTo>
                  <a:lnTo>
                    <a:pt x="730" y="84"/>
                  </a:lnTo>
                  <a:lnTo>
                    <a:pt x="730" y="84"/>
                  </a:lnTo>
                  <a:lnTo>
                    <a:pt x="730" y="84"/>
                  </a:lnTo>
                  <a:lnTo>
                    <a:pt x="730" y="84"/>
                  </a:lnTo>
                  <a:lnTo>
                    <a:pt x="730" y="77"/>
                  </a:lnTo>
                  <a:lnTo>
                    <a:pt x="730" y="77"/>
                  </a:lnTo>
                  <a:lnTo>
                    <a:pt x="730" y="77"/>
                  </a:lnTo>
                  <a:lnTo>
                    <a:pt x="730" y="77"/>
                  </a:lnTo>
                  <a:lnTo>
                    <a:pt x="738" y="77"/>
                  </a:lnTo>
                  <a:lnTo>
                    <a:pt x="738" y="77"/>
                  </a:lnTo>
                  <a:lnTo>
                    <a:pt x="738" y="77"/>
                  </a:lnTo>
                  <a:lnTo>
                    <a:pt x="738" y="77"/>
                  </a:lnTo>
                  <a:lnTo>
                    <a:pt x="738" y="77"/>
                  </a:lnTo>
                  <a:lnTo>
                    <a:pt x="738" y="77"/>
                  </a:lnTo>
                  <a:lnTo>
                    <a:pt x="738" y="77"/>
                  </a:lnTo>
                  <a:lnTo>
                    <a:pt x="738" y="77"/>
                  </a:lnTo>
                  <a:lnTo>
                    <a:pt x="738" y="77"/>
                  </a:lnTo>
                  <a:lnTo>
                    <a:pt x="738" y="77"/>
                  </a:lnTo>
                  <a:lnTo>
                    <a:pt x="738" y="77"/>
                  </a:lnTo>
                  <a:lnTo>
                    <a:pt x="738" y="70"/>
                  </a:lnTo>
                  <a:lnTo>
                    <a:pt x="738" y="70"/>
                  </a:lnTo>
                  <a:lnTo>
                    <a:pt x="738" y="70"/>
                  </a:lnTo>
                  <a:lnTo>
                    <a:pt x="738" y="70"/>
                  </a:lnTo>
                  <a:lnTo>
                    <a:pt x="744" y="70"/>
                  </a:lnTo>
                  <a:lnTo>
                    <a:pt x="744" y="70"/>
                  </a:lnTo>
                  <a:lnTo>
                    <a:pt x="744" y="70"/>
                  </a:lnTo>
                  <a:lnTo>
                    <a:pt x="744" y="70"/>
                  </a:lnTo>
                  <a:lnTo>
                    <a:pt x="744" y="70"/>
                  </a:lnTo>
                  <a:lnTo>
                    <a:pt x="744" y="70"/>
                  </a:lnTo>
                  <a:lnTo>
                    <a:pt x="744" y="70"/>
                  </a:lnTo>
                  <a:lnTo>
                    <a:pt x="744" y="70"/>
                  </a:lnTo>
                  <a:lnTo>
                    <a:pt x="744" y="70"/>
                  </a:lnTo>
                  <a:lnTo>
                    <a:pt x="744" y="70"/>
                  </a:lnTo>
                  <a:lnTo>
                    <a:pt x="744" y="63"/>
                  </a:lnTo>
                  <a:lnTo>
                    <a:pt x="744" y="63"/>
                  </a:lnTo>
                  <a:lnTo>
                    <a:pt x="744" y="63"/>
                  </a:lnTo>
                  <a:lnTo>
                    <a:pt x="744" y="63"/>
                  </a:lnTo>
                  <a:lnTo>
                    <a:pt x="744" y="63"/>
                  </a:lnTo>
                  <a:lnTo>
                    <a:pt x="744" y="63"/>
                  </a:lnTo>
                  <a:lnTo>
                    <a:pt x="744" y="63"/>
                  </a:lnTo>
                  <a:lnTo>
                    <a:pt x="744" y="63"/>
                  </a:lnTo>
                  <a:lnTo>
                    <a:pt x="744" y="63"/>
                  </a:lnTo>
                  <a:lnTo>
                    <a:pt x="744" y="57"/>
                  </a:lnTo>
                  <a:lnTo>
                    <a:pt x="751" y="57"/>
                  </a:lnTo>
                  <a:lnTo>
                    <a:pt x="751" y="57"/>
                  </a:lnTo>
                  <a:lnTo>
                    <a:pt x="751" y="57"/>
                  </a:lnTo>
                  <a:lnTo>
                    <a:pt x="751" y="57"/>
                  </a:lnTo>
                  <a:lnTo>
                    <a:pt x="751" y="57"/>
                  </a:lnTo>
                  <a:lnTo>
                    <a:pt x="751" y="57"/>
                  </a:lnTo>
                  <a:lnTo>
                    <a:pt x="751" y="57"/>
                  </a:lnTo>
                  <a:lnTo>
                    <a:pt x="751" y="57"/>
                  </a:lnTo>
                  <a:lnTo>
                    <a:pt x="751" y="49"/>
                  </a:lnTo>
                  <a:lnTo>
                    <a:pt x="751" y="49"/>
                  </a:lnTo>
                  <a:lnTo>
                    <a:pt x="751" y="49"/>
                  </a:lnTo>
                  <a:lnTo>
                    <a:pt x="751" y="49"/>
                  </a:lnTo>
                  <a:lnTo>
                    <a:pt x="751" y="49"/>
                  </a:lnTo>
                  <a:lnTo>
                    <a:pt x="751" y="49"/>
                  </a:lnTo>
                  <a:lnTo>
                    <a:pt x="751" y="49"/>
                  </a:lnTo>
                  <a:lnTo>
                    <a:pt x="751" y="49"/>
                  </a:lnTo>
                  <a:lnTo>
                    <a:pt x="751" y="49"/>
                  </a:lnTo>
                  <a:lnTo>
                    <a:pt x="751" y="49"/>
                  </a:lnTo>
                  <a:close/>
                </a:path>
              </a:pathLst>
            </a:custGeom>
            <a:solidFill>
              <a:srgbClr val="77C4D5"/>
            </a:solidFill>
            <a:ln cap="flat">
              <a:noFill/>
              <a:prstDash val="solid"/>
            </a:ln>
          </p:spPr>
          <p:txBody>
            <a:bodyPr vert="horz" wrap="none" lIns="90000" tIns="45000" rIns="90000" bIns="45000" anchor="ctr" anchorCtr="1" compatLnSpc="0"/>
            <a:lstStyle/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endParaRPr>
            </a:p>
          </p:txBody>
        </p:sp>
        <p:sp>
          <p:nvSpPr>
            <p:cNvPr id="14" name="Freeform 13"/>
            <p:cNvSpPr/>
            <p:nvPr/>
          </p:nvSpPr>
          <p:spPr>
            <a:xfrm>
              <a:off x="3380760" y="3403080"/>
              <a:ext cx="525240" cy="677520"/>
            </a:xfrm>
            <a:custGeom>
              <a:avLst/>
              <a:gdLst/>
              <a:ahLst/>
              <a:cxnLst>
                <a:cxn ang="3cd4">
                  <a:pos x="hc" y="t"/>
                </a:cxn>
                <a:cxn ang="cd2">
                  <a:pos x="l" y="vc"/>
                </a:cxn>
                <a:cxn ang="cd4">
                  <a:pos x="hc" y="b"/>
                </a:cxn>
                <a:cxn ang="0">
                  <a:pos x="r" y="vc"/>
                </a:cxn>
              </a:cxnLst>
              <a:rect l="l" t="t" r="r" b="b"/>
              <a:pathLst>
                <a:path w="1460" h="1883">
                  <a:moveTo>
                    <a:pt x="1404" y="55"/>
                  </a:moveTo>
                  <a:cubicBezTo>
                    <a:pt x="1369" y="20"/>
                    <a:pt x="1321" y="0"/>
                    <a:pt x="1272" y="0"/>
                  </a:cubicBezTo>
                  <a:cubicBezTo>
                    <a:pt x="195" y="0"/>
                    <a:pt x="195" y="0"/>
                    <a:pt x="195" y="0"/>
                  </a:cubicBezTo>
                  <a:cubicBezTo>
                    <a:pt x="139" y="0"/>
                    <a:pt x="91" y="20"/>
                    <a:pt x="55" y="55"/>
                  </a:cubicBezTo>
                  <a:cubicBezTo>
                    <a:pt x="21" y="90"/>
                    <a:pt x="0" y="138"/>
                    <a:pt x="0" y="195"/>
                  </a:cubicBezTo>
                  <a:cubicBezTo>
                    <a:pt x="0" y="1689"/>
                    <a:pt x="0" y="1689"/>
                    <a:pt x="0" y="1689"/>
                  </a:cubicBezTo>
                  <a:cubicBezTo>
                    <a:pt x="0" y="1745"/>
                    <a:pt x="21" y="1793"/>
                    <a:pt x="55" y="1828"/>
                  </a:cubicBezTo>
                  <a:cubicBezTo>
                    <a:pt x="91" y="1863"/>
                    <a:pt x="139" y="1883"/>
                    <a:pt x="195" y="1883"/>
                  </a:cubicBezTo>
                  <a:cubicBezTo>
                    <a:pt x="1272" y="1883"/>
                    <a:pt x="1272" y="1883"/>
                    <a:pt x="1272" y="1883"/>
                  </a:cubicBezTo>
                  <a:cubicBezTo>
                    <a:pt x="1321" y="1883"/>
                    <a:pt x="1369" y="1863"/>
                    <a:pt x="1404" y="1828"/>
                  </a:cubicBezTo>
                  <a:cubicBezTo>
                    <a:pt x="1439" y="1793"/>
                    <a:pt x="1460" y="1745"/>
                    <a:pt x="1460" y="1689"/>
                  </a:cubicBezTo>
                  <a:cubicBezTo>
                    <a:pt x="1460" y="195"/>
                    <a:pt x="1460" y="195"/>
                    <a:pt x="1460" y="195"/>
                  </a:cubicBezTo>
                  <a:cubicBezTo>
                    <a:pt x="1460" y="138"/>
                    <a:pt x="1439" y="90"/>
                    <a:pt x="1404" y="55"/>
                  </a:cubicBezTo>
                  <a:close/>
                  <a:moveTo>
                    <a:pt x="1321" y="1689"/>
                  </a:moveTo>
                  <a:cubicBezTo>
                    <a:pt x="1321" y="1703"/>
                    <a:pt x="1314" y="1717"/>
                    <a:pt x="1307" y="1723"/>
                  </a:cubicBezTo>
                  <a:cubicBezTo>
                    <a:pt x="1293" y="1731"/>
                    <a:pt x="1279" y="1737"/>
                    <a:pt x="1272" y="1737"/>
                  </a:cubicBezTo>
                  <a:cubicBezTo>
                    <a:pt x="195" y="1737"/>
                    <a:pt x="195" y="1737"/>
                    <a:pt x="195" y="1737"/>
                  </a:cubicBezTo>
                  <a:cubicBezTo>
                    <a:pt x="181" y="1737"/>
                    <a:pt x="167" y="1731"/>
                    <a:pt x="160" y="1723"/>
                  </a:cubicBezTo>
                  <a:cubicBezTo>
                    <a:pt x="146" y="1717"/>
                    <a:pt x="139" y="1703"/>
                    <a:pt x="139" y="1689"/>
                  </a:cubicBezTo>
                  <a:cubicBezTo>
                    <a:pt x="139" y="195"/>
                    <a:pt x="139" y="195"/>
                    <a:pt x="139" y="195"/>
                  </a:cubicBezTo>
                  <a:cubicBezTo>
                    <a:pt x="139" y="181"/>
                    <a:pt x="146" y="166"/>
                    <a:pt x="160" y="160"/>
                  </a:cubicBezTo>
                  <a:cubicBezTo>
                    <a:pt x="167" y="152"/>
                    <a:pt x="181" y="146"/>
                    <a:pt x="195" y="146"/>
                  </a:cubicBezTo>
                  <a:cubicBezTo>
                    <a:pt x="1272" y="146"/>
                    <a:pt x="1272" y="146"/>
                    <a:pt x="1272" y="146"/>
                  </a:cubicBezTo>
                  <a:cubicBezTo>
                    <a:pt x="1279" y="146"/>
                    <a:pt x="1293" y="152"/>
                    <a:pt x="1307" y="160"/>
                  </a:cubicBezTo>
                  <a:cubicBezTo>
                    <a:pt x="1314" y="166"/>
                    <a:pt x="1321" y="181"/>
                    <a:pt x="1321" y="195"/>
                  </a:cubicBezTo>
                  <a:close/>
                </a:path>
              </a:pathLst>
            </a:custGeom>
            <a:solidFill>
              <a:srgbClr val="77C4D5"/>
            </a:solidFill>
            <a:ln cap="flat">
              <a:noFill/>
              <a:prstDash val="solid"/>
            </a:ln>
          </p:spPr>
          <p:txBody>
            <a:bodyPr vert="horz" wrap="none" lIns="90000" tIns="45000" rIns="90000" bIns="45000" anchor="ctr" anchorCtr="1" compatLnSpc="0"/>
            <a:lstStyle/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endParaRPr>
            </a:p>
          </p:txBody>
        </p:sp>
        <p:sp>
          <p:nvSpPr>
            <p:cNvPr id="15" name="Freeform 14"/>
            <p:cNvSpPr/>
            <p:nvPr/>
          </p:nvSpPr>
          <p:spPr>
            <a:xfrm>
              <a:off x="3613679" y="3488040"/>
              <a:ext cx="59760" cy="62280"/>
            </a:xfrm>
            <a:custGeom>
              <a:avLst/>
              <a:gdLst/>
              <a:ahLst/>
              <a:cxnLst>
                <a:cxn ang="3cd4">
                  <a:pos x="hc" y="t"/>
                </a:cxn>
                <a:cxn ang="cd2">
                  <a:pos x="l" y="vc"/>
                </a:cxn>
                <a:cxn ang="cd4">
                  <a:pos x="hc" y="b"/>
                </a:cxn>
                <a:cxn ang="0">
                  <a:pos x="r" y="vc"/>
                </a:cxn>
              </a:cxnLst>
              <a:rect l="l" t="t" r="r" b="b"/>
              <a:pathLst>
                <a:path w="167" h="174">
                  <a:moveTo>
                    <a:pt x="0" y="91"/>
                  </a:moveTo>
                  <a:cubicBezTo>
                    <a:pt x="0" y="42"/>
                    <a:pt x="34" y="0"/>
                    <a:pt x="83" y="0"/>
                  </a:cubicBezTo>
                  <a:cubicBezTo>
                    <a:pt x="132" y="0"/>
                    <a:pt x="167" y="42"/>
                    <a:pt x="167" y="91"/>
                  </a:cubicBezTo>
                  <a:cubicBezTo>
                    <a:pt x="167" y="139"/>
                    <a:pt x="132" y="174"/>
                    <a:pt x="83" y="174"/>
                  </a:cubicBezTo>
                  <a:cubicBezTo>
                    <a:pt x="34" y="174"/>
                    <a:pt x="0" y="139"/>
                    <a:pt x="0" y="91"/>
                  </a:cubicBezTo>
                  <a:close/>
                </a:path>
              </a:pathLst>
            </a:custGeom>
            <a:solidFill>
              <a:srgbClr val="77C4D5"/>
            </a:solidFill>
            <a:ln cap="flat">
              <a:noFill/>
              <a:prstDash val="solid"/>
            </a:ln>
          </p:spPr>
          <p:txBody>
            <a:bodyPr vert="horz" wrap="none" lIns="90000" tIns="45000" rIns="90000" bIns="45000" anchor="ctr" anchorCtr="1" compatLnSpc="0"/>
            <a:lstStyle/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endParaRPr>
            </a:p>
          </p:txBody>
        </p:sp>
      </p:grpSp>
      <p:cxnSp>
        <p:nvCxnSpPr>
          <p:cNvPr id="16" name="Straight Connector 15"/>
          <p:cNvCxnSpPr/>
          <p:nvPr/>
        </p:nvCxnSpPr>
        <p:spPr>
          <a:xfrm>
            <a:off x="1354803" y="3483701"/>
            <a:ext cx="6882715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1354803" y="2884621"/>
            <a:ext cx="6882715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85435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472">
        <p:fade/>
      </p:transition>
    </mc:Choice>
    <mc:Fallback xmlns="">
      <p:transition spd="med" advTm="5472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Nominations: Interview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2"/>
          </p:nvPr>
        </p:nvSpPr>
        <p:spPr>
          <a:xfrm>
            <a:off x="1569307" y="1621229"/>
            <a:ext cx="6834831" cy="4359441"/>
          </a:xfrm>
        </p:spPr>
        <p:txBody>
          <a:bodyPr>
            <a:normAutofit/>
          </a:bodyPr>
          <a:lstStyle/>
          <a:p>
            <a:pPr marL="0" indent="0">
              <a:spcBef>
                <a:spcPts val="1600"/>
              </a:spcBef>
              <a:buNone/>
            </a:pPr>
            <a:r>
              <a:rPr lang="en-US" dirty="0"/>
              <a:t>Nominating Committee reviews the submissions </a:t>
            </a:r>
          </a:p>
          <a:p>
            <a:pPr marL="0" indent="0">
              <a:spcBef>
                <a:spcPts val="1600"/>
              </a:spcBef>
              <a:buNone/>
            </a:pPr>
            <a:r>
              <a:rPr lang="en-US" dirty="0"/>
              <a:t>Nominees complete questionnaire covering experience, strategic thinking, core competencies and teamwork skills</a:t>
            </a:r>
          </a:p>
          <a:p>
            <a:pPr marL="0" lvl="0" indent="0">
              <a:spcBef>
                <a:spcPts val="1600"/>
              </a:spcBef>
              <a:buNone/>
            </a:pPr>
            <a:r>
              <a:rPr lang="en-US" dirty="0"/>
              <a:t>The Board provides feedback on nominees </a:t>
            </a:r>
          </a:p>
          <a:p>
            <a:pPr marL="0" lvl="0" indent="0">
              <a:spcBef>
                <a:spcPts val="1600"/>
              </a:spcBef>
              <a:buNone/>
            </a:pPr>
            <a:r>
              <a:rPr lang="en-US" dirty="0"/>
              <a:t>Nominating Committee Chair and Vice Chair also interview Leadership Team members for feedback on the nominees</a:t>
            </a:r>
          </a:p>
          <a:p>
            <a:pPr marL="0" lvl="0" indent="0">
              <a:spcBef>
                <a:spcPts val="1600"/>
              </a:spcBef>
              <a:buNone/>
            </a:pP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25C4F4D4-6F9F-4101-B420-EAE9BABB75B0}" type="slidenum">
              <a:rPr lang="en-US" smtClean="0"/>
              <a:pPr/>
              <a:t>14</a:t>
            </a:fld>
            <a:endParaRPr lang="en-US" dirty="0"/>
          </a:p>
        </p:txBody>
      </p:sp>
      <p:grpSp>
        <p:nvGrpSpPr>
          <p:cNvPr id="6" name="Group 5"/>
          <p:cNvGrpSpPr/>
          <p:nvPr/>
        </p:nvGrpSpPr>
        <p:grpSpPr>
          <a:xfrm>
            <a:off x="7217217" y="155178"/>
            <a:ext cx="1636252" cy="1633593"/>
            <a:chOff x="4280093" y="1030232"/>
            <a:chExt cx="4470191" cy="4462928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80093" y="1030232"/>
              <a:ext cx="4470191" cy="4462928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3" cstate="print">
              <a:alphaModFix amt="5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80093" y="1030232"/>
              <a:ext cx="4470191" cy="4462928"/>
            </a:xfrm>
            <a:prstGeom prst="rect">
              <a:avLst/>
            </a:prstGeom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4" cstate="print">
              <a:alphaModFix amt="5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80093" y="1030232"/>
              <a:ext cx="4470190" cy="4462928"/>
            </a:xfrm>
            <a:prstGeom prst="rect">
              <a:avLst/>
            </a:prstGeom>
          </p:spPr>
        </p:pic>
      </p:grpSp>
      <p:pic>
        <p:nvPicPr>
          <p:cNvPr id="55" name="Picture 5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376" y="1569207"/>
            <a:ext cx="675812" cy="892645"/>
          </a:xfrm>
          <a:prstGeom prst="rect">
            <a:avLst/>
          </a:prstGeom>
        </p:spPr>
      </p:pic>
      <p:cxnSp>
        <p:nvCxnSpPr>
          <p:cNvPr id="56" name="Straight Connector 55"/>
          <p:cNvCxnSpPr/>
          <p:nvPr/>
        </p:nvCxnSpPr>
        <p:spPr>
          <a:xfrm>
            <a:off x="1569307" y="2540874"/>
            <a:ext cx="6882715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/>
          <p:cNvCxnSpPr/>
          <p:nvPr/>
        </p:nvCxnSpPr>
        <p:spPr>
          <a:xfrm>
            <a:off x="1521423" y="3848640"/>
            <a:ext cx="6882715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/>
          <p:cNvCxnSpPr/>
          <p:nvPr/>
        </p:nvCxnSpPr>
        <p:spPr>
          <a:xfrm>
            <a:off x="1521423" y="4526792"/>
            <a:ext cx="6882715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9" name="Picture 5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650" y="3848640"/>
            <a:ext cx="675812" cy="5267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8425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892">
        <p:fade/>
      </p:transition>
    </mc:Choice>
    <mc:Fallback xmlns="">
      <p:transition spd="med" advTm="5892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Nominations: Review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2"/>
          </p:nvPr>
        </p:nvSpPr>
        <p:spPr>
          <a:xfrm>
            <a:off x="1804086" y="1621229"/>
            <a:ext cx="6588567" cy="455869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Nominating Committee reviews the questionnaires and interview results</a:t>
            </a:r>
          </a:p>
          <a:p>
            <a:pPr lvl="1"/>
            <a:r>
              <a:rPr lang="en-US" dirty="0"/>
              <a:t>Looks at skills and criteria to determine election ballot</a:t>
            </a:r>
          </a:p>
          <a:p>
            <a:pPr lvl="1"/>
            <a:r>
              <a:rPr lang="en-US" dirty="0"/>
              <a:t>Identifies “best set” of strongest candidates for endorsement</a:t>
            </a:r>
          </a:p>
          <a:p>
            <a:pPr marL="0" indent="0">
              <a:spcBef>
                <a:spcPts val="1600"/>
              </a:spcBef>
              <a:buNone/>
            </a:pPr>
            <a:r>
              <a:rPr lang="en-US" dirty="0"/>
              <a:t>Committee submits the ballot to the Board for approval (June Board meeting)</a:t>
            </a:r>
          </a:p>
          <a:p>
            <a:pPr marL="0" indent="0">
              <a:spcBef>
                <a:spcPts val="1600"/>
              </a:spcBef>
              <a:buNone/>
            </a:pPr>
            <a:r>
              <a:rPr lang="en-US" dirty="0"/>
              <a:t>Committee notifies all candidates as to who is endorsed for the ballot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25C4F4D4-6F9F-4101-B420-EAE9BABB75B0}" type="slidenum">
              <a:rPr lang="en-US" smtClean="0"/>
              <a:pPr/>
              <a:t>15</a:t>
            </a:fld>
            <a:endParaRPr lang="en-US" dirty="0"/>
          </a:p>
        </p:txBody>
      </p:sp>
      <p:grpSp>
        <p:nvGrpSpPr>
          <p:cNvPr id="5" name="Group 4"/>
          <p:cNvGrpSpPr/>
          <p:nvPr/>
        </p:nvGrpSpPr>
        <p:grpSpPr>
          <a:xfrm>
            <a:off x="7217217" y="155178"/>
            <a:ext cx="1636252" cy="1633593"/>
            <a:chOff x="4280093" y="1030232"/>
            <a:chExt cx="4470191" cy="4462928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80093" y="1030232"/>
              <a:ext cx="4470191" cy="4462928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3" cstate="print">
              <a:alphaModFix amt="5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80093" y="1030232"/>
              <a:ext cx="4470191" cy="4462928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4" cstate="print">
              <a:alphaModFix amt="5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80093" y="1030232"/>
              <a:ext cx="4470190" cy="4462928"/>
            </a:xfrm>
            <a:prstGeom prst="rect">
              <a:avLst/>
            </a:prstGeom>
          </p:spPr>
        </p:pic>
      </p:grpSp>
      <p:pic>
        <p:nvPicPr>
          <p:cNvPr id="15" name="Picture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442" y="1752168"/>
            <a:ext cx="1110644" cy="940363"/>
          </a:xfrm>
          <a:prstGeom prst="rect">
            <a:avLst/>
          </a:prstGeom>
        </p:spPr>
      </p:pic>
      <p:cxnSp>
        <p:nvCxnSpPr>
          <p:cNvPr id="16" name="Straight Connector 15"/>
          <p:cNvCxnSpPr/>
          <p:nvPr/>
        </p:nvCxnSpPr>
        <p:spPr>
          <a:xfrm>
            <a:off x="1521423" y="3965185"/>
            <a:ext cx="6882715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1509938" y="5007271"/>
            <a:ext cx="6882715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3583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872">
        <p:fade/>
      </p:transition>
    </mc:Choice>
    <mc:Fallback xmlns="">
      <p:transition spd="med" advTm="5872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872402"/>
            <a:ext cx="9144000" cy="47785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0507" y="1654048"/>
            <a:ext cx="7479173" cy="2105341"/>
          </a:xfrm>
        </p:spPr>
        <p:txBody>
          <a:bodyPr/>
          <a:lstStyle/>
          <a:p>
            <a:r>
              <a:rPr lang="en-US"/>
              <a:t>Petitions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dirty="0"/>
              <a:t>   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4280093" y="1030232"/>
            <a:ext cx="4470190" cy="4462928"/>
            <a:chOff x="4280093" y="1030232"/>
            <a:chExt cx="4470190" cy="4462928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80093" y="1030232"/>
              <a:ext cx="4470190" cy="4462928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4" cstate="print">
              <a:alphaModFix amt="5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80093" y="1030232"/>
              <a:ext cx="4470190" cy="4462928"/>
            </a:xfrm>
            <a:prstGeom prst="rect">
              <a:avLst/>
            </a:prstGeom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5" cstate="print">
              <a:alphaModFix amt="5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80093" y="1030232"/>
              <a:ext cx="4470190" cy="446292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6841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954">
        <p:fade/>
      </p:transition>
    </mc:Choice>
    <mc:Fallback xmlns="">
      <p:transition spd="med" advTm="1954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Petitions: Qualify by Petition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2"/>
          </p:nvPr>
        </p:nvSpPr>
        <p:spPr>
          <a:xfrm>
            <a:off x="1754660" y="2211572"/>
            <a:ext cx="5980670" cy="4213225"/>
          </a:xfrm>
        </p:spPr>
        <p:txBody>
          <a:bodyPr/>
          <a:lstStyle/>
          <a:p>
            <a:pPr marL="0" indent="0">
              <a:spcBef>
                <a:spcPts val="1600"/>
              </a:spcBef>
              <a:buNone/>
            </a:pPr>
            <a:r>
              <a:rPr lang="en-US" dirty="0"/>
              <a:t>Nominees who have not been endorsed can seek petition support</a:t>
            </a:r>
          </a:p>
          <a:p>
            <a:pPr marL="0" indent="0">
              <a:spcBef>
                <a:spcPts val="1600"/>
              </a:spcBef>
              <a:buNone/>
            </a:pPr>
            <a:endParaRPr lang="en-US" dirty="0"/>
          </a:p>
          <a:p>
            <a:pPr marL="0" indent="0">
              <a:spcBef>
                <a:spcPts val="1600"/>
              </a:spcBef>
              <a:buNone/>
            </a:pPr>
            <a:r>
              <a:rPr lang="en-US" dirty="0"/>
              <a:t>To qualify for the ballot by petition, nominees must obtain petition support equivalent to at least 10 percent of votes cast for president-elect in the previous year’s election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25C4F4D4-6F9F-4101-B420-EAE9BABB75B0}" type="slidenum">
              <a:rPr lang="en-US" smtClean="0"/>
              <a:pPr/>
              <a:t>17</a:t>
            </a:fld>
            <a:endParaRPr lang="en-US" dirty="0"/>
          </a:p>
        </p:txBody>
      </p:sp>
      <p:grpSp>
        <p:nvGrpSpPr>
          <p:cNvPr id="17" name="Group 16"/>
          <p:cNvGrpSpPr/>
          <p:nvPr/>
        </p:nvGrpSpPr>
        <p:grpSpPr>
          <a:xfrm>
            <a:off x="7215972" y="155178"/>
            <a:ext cx="1637497" cy="1634836"/>
            <a:chOff x="4280093" y="1030232"/>
            <a:chExt cx="4470190" cy="4462928"/>
          </a:xfrm>
        </p:grpSpPr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80093" y="1030232"/>
              <a:ext cx="4470190" cy="4462928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3" cstate="print">
              <a:alphaModFix amt="5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80093" y="1030232"/>
              <a:ext cx="4470190" cy="4462928"/>
            </a:xfrm>
            <a:prstGeom prst="rect">
              <a:avLst/>
            </a:prstGeom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4" cstate="print">
              <a:alphaModFix amt="5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80093" y="1030232"/>
              <a:ext cx="4470190" cy="4462928"/>
            </a:xfrm>
            <a:prstGeom prst="rect">
              <a:avLst/>
            </a:prstGeom>
          </p:spPr>
        </p:pic>
      </p:grpSp>
      <p:cxnSp>
        <p:nvCxnSpPr>
          <p:cNvPr id="11" name="Straight Connector 10"/>
          <p:cNvCxnSpPr/>
          <p:nvPr/>
        </p:nvCxnSpPr>
        <p:spPr>
          <a:xfrm>
            <a:off x="1754660" y="3318191"/>
            <a:ext cx="6649478" cy="0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442" y="2114260"/>
            <a:ext cx="1000636" cy="80941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427" y="3824864"/>
            <a:ext cx="608666" cy="809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4308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82">
        <p:fade/>
      </p:transition>
    </mc:Choice>
    <mc:Fallback xmlns="">
      <p:transition spd="med" advTm="5082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Petitions: Member Support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2"/>
          </p:nvPr>
        </p:nvSpPr>
        <p:spPr>
          <a:xfrm>
            <a:off x="1865870" y="1967505"/>
            <a:ext cx="6649480" cy="4213225"/>
          </a:xfrm>
        </p:spPr>
        <p:txBody>
          <a:bodyPr/>
          <a:lstStyle/>
          <a:p>
            <a:pPr marL="0" indent="0">
              <a:spcBef>
                <a:spcPts val="1600"/>
              </a:spcBef>
              <a:buNone/>
            </a:pPr>
            <a:r>
              <a:rPr lang="en-US" dirty="0"/>
              <a:t>The nominees notify the Nominating Committee about the position for which they seek petition support</a:t>
            </a:r>
          </a:p>
          <a:p>
            <a:pPr marL="0" indent="0">
              <a:spcBef>
                <a:spcPts val="1600"/>
              </a:spcBef>
              <a:buNone/>
            </a:pPr>
            <a:r>
              <a:rPr lang="en-US" dirty="0"/>
              <a:t>An independent vendor manages the petition process</a:t>
            </a:r>
          </a:p>
          <a:p>
            <a:pPr marL="0" indent="0">
              <a:spcBef>
                <a:spcPts val="1600"/>
              </a:spcBef>
              <a:buNone/>
            </a:pPr>
            <a:r>
              <a:rPr lang="en-US" dirty="0"/>
              <a:t>Eligible voting members receive an email to support a petition</a:t>
            </a:r>
          </a:p>
          <a:p>
            <a:pPr marL="0" indent="0">
              <a:spcBef>
                <a:spcPts val="1600"/>
              </a:spcBef>
              <a:buNone/>
            </a:pPr>
            <a:r>
              <a:rPr lang="en-US" dirty="0"/>
              <a:t>Petition support is optional and anonymous</a:t>
            </a:r>
          </a:p>
          <a:p>
            <a:pPr marL="0" indent="0">
              <a:spcBef>
                <a:spcPts val="1600"/>
              </a:spcBef>
              <a:buNone/>
            </a:pPr>
            <a:endParaRPr lang="en-US" dirty="0"/>
          </a:p>
          <a:p>
            <a:pPr marL="0" indent="0">
              <a:spcBef>
                <a:spcPts val="1600"/>
              </a:spcBef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25C4F4D4-6F9F-4101-B420-EAE9BABB75B0}" type="slidenum">
              <a:rPr lang="en-US" smtClean="0"/>
              <a:pPr/>
              <a:t>18</a:t>
            </a:fld>
            <a:endParaRPr lang="en-US" dirty="0"/>
          </a:p>
        </p:txBody>
      </p:sp>
      <p:grpSp>
        <p:nvGrpSpPr>
          <p:cNvPr id="5" name="Group 4"/>
          <p:cNvGrpSpPr/>
          <p:nvPr/>
        </p:nvGrpSpPr>
        <p:grpSpPr>
          <a:xfrm>
            <a:off x="7215972" y="155178"/>
            <a:ext cx="1637497" cy="1634836"/>
            <a:chOff x="4280093" y="1030232"/>
            <a:chExt cx="4470190" cy="4462928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80093" y="1030232"/>
              <a:ext cx="4470190" cy="4462928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3" cstate="print">
              <a:alphaModFix amt="5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80093" y="1030232"/>
              <a:ext cx="4470190" cy="4462928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4" cstate="print">
              <a:alphaModFix amt="5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80093" y="1030232"/>
              <a:ext cx="4470190" cy="4462928"/>
            </a:xfrm>
            <a:prstGeom prst="rect">
              <a:avLst/>
            </a:prstGeom>
          </p:spPr>
        </p:pic>
      </p:grpSp>
      <p:cxnSp>
        <p:nvCxnSpPr>
          <p:cNvPr id="14" name="Straight Connector 13"/>
          <p:cNvCxnSpPr/>
          <p:nvPr/>
        </p:nvCxnSpPr>
        <p:spPr>
          <a:xfrm>
            <a:off x="1865872" y="3249067"/>
            <a:ext cx="6649478" cy="0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1865870" y="4246293"/>
            <a:ext cx="6649478" cy="0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1865870" y="5234118"/>
            <a:ext cx="6649478" cy="0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Picture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442" y="1967505"/>
            <a:ext cx="1000636" cy="80941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442" y="3974251"/>
            <a:ext cx="891231" cy="679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6223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713">
        <p:fade/>
      </p:transition>
    </mc:Choice>
    <mc:Fallback xmlns="">
      <p:transition spd="med" advTm="4713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Petitions: Next Steps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2"/>
          </p:nvPr>
        </p:nvSpPr>
        <p:spPr>
          <a:xfrm>
            <a:off x="1927654" y="2125362"/>
            <a:ext cx="6587695" cy="3709092"/>
          </a:xfrm>
        </p:spPr>
        <p:txBody>
          <a:bodyPr/>
          <a:lstStyle/>
          <a:p>
            <a:pPr marL="0" indent="0">
              <a:spcBef>
                <a:spcPts val="1600"/>
              </a:spcBef>
              <a:buNone/>
            </a:pPr>
            <a:r>
              <a:rPr lang="en-US" dirty="0"/>
              <a:t>The Nominating Committee receives the petition process results</a:t>
            </a:r>
          </a:p>
          <a:p>
            <a:pPr marL="0" indent="0">
              <a:spcBef>
                <a:spcPts val="1600"/>
              </a:spcBef>
              <a:buNone/>
            </a:pPr>
            <a:r>
              <a:rPr lang="en-US" dirty="0"/>
              <a:t>Nominees who receive the required level of petition support are added to the final ballot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25C4F4D4-6F9F-4101-B420-EAE9BABB75B0}" type="slidenum">
              <a:rPr lang="en-US" smtClean="0"/>
              <a:pPr/>
              <a:t>19</a:t>
            </a:fld>
            <a:endParaRPr lang="en-US" dirty="0"/>
          </a:p>
        </p:txBody>
      </p:sp>
      <p:grpSp>
        <p:nvGrpSpPr>
          <p:cNvPr id="5" name="Group 4"/>
          <p:cNvGrpSpPr/>
          <p:nvPr/>
        </p:nvGrpSpPr>
        <p:grpSpPr>
          <a:xfrm>
            <a:off x="7215972" y="155178"/>
            <a:ext cx="1637497" cy="1634836"/>
            <a:chOff x="4280093" y="1030232"/>
            <a:chExt cx="4470190" cy="4462928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80093" y="1030232"/>
              <a:ext cx="4470190" cy="4462928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3" cstate="print">
              <a:alphaModFix amt="5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80093" y="1030232"/>
              <a:ext cx="4470190" cy="4462928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4" cstate="print">
              <a:alphaModFix amt="5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80093" y="1030232"/>
              <a:ext cx="4470190" cy="4462928"/>
            </a:xfrm>
            <a:prstGeom prst="rect">
              <a:avLst/>
            </a:prstGeom>
          </p:spPr>
        </p:pic>
      </p:grpSp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442" y="2129729"/>
            <a:ext cx="1110644" cy="931629"/>
          </a:xfrm>
          <a:prstGeom prst="rect">
            <a:avLst/>
          </a:prstGeom>
        </p:spPr>
      </p:pic>
      <p:cxnSp>
        <p:nvCxnSpPr>
          <p:cNvPr id="11" name="Straight Connector 10"/>
          <p:cNvCxnSpPr/>
          <p:nvPr/>
        </p:nvCxnSpPr>
        <p:spPr>
          <a:xfrm>
            <a:off x="1865872" y="3061358"/>
            <a:ext cx="6649478" cy="0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99903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347">
        <p:fade/>
      </p:transition>
    </mc:Choice>
    <mc:Fallback xmlns="">
      <p:transition spd="med" advTm="4347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Finalizing Ballot for Voting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25C4F4D4-6F9F-4101-B420-EAE9BABB75B0}" type="slidenum">
              <a:rPr lang="en-US" smtClean="0"/>
              <a:pPr/>
              <a:t>20</a:t>
            </a:fld>
            <a:endParaRPr lang="en-US" dirty="0"/>
          </a:p>
        </p:txBody>
      </p:sp>
      <p:graphicFrame>
        <p:nvGraphicFramePr>
          <p:cNvPr id="5" name="Diagram 4"/>
          <p:cNvGraphicFramePr/>
          <p:nvPr>
            <p:extLst/>
          </p:nvPr>
        </p:nvGraphicFramePr>
        <p:xfrm>
          <a:off x="762000" y="1422160"/>
          <a:ext cx="7475519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6" name="Group 5"/>
          <p:cNvGrpSpPr/>
          <p:nvPr/>
        </p:nvGrpSpPr>
        <p:grpSpPr>
          <a:xfrm>
            <a:off x="7215972" y="155178"/>
            <a:ext cx="1637497" cy="1634836"/>
            <a:chOff x="4280093" y="1030232"/>
            <a:chExt cx="4470190" cy="4462928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80093" y="1030232"/>
              <a:ext cx="4470190" cy="4462928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8" cstate="print">
              <a:alphaModFix amt="5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80093" y="1030232"/>
              <a:ext cx="4470190" cy="4462928"/>
            </a:xfrm>
            <a:prstGeom prst="rect">
              <a:avLst/>
            </a:prstGeom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9" cstate="print">
              <a:alphaModFix amt="5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80093" y="1030232"/>
              <a:ext cx="4470190" cy="446292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816128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445">
        <p:fade/>
      </p:transition>
    </mc:Choice>
    <mc:Fallback xmlns="">
      <p:transition spd="med" advTm="4445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872402"/>
            <a:ext cx="9144000" cy="47785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5" name="Group 4"/>
          <p:cNvGrpSpPr/>
          <p:nvPr/>
        </p:nvGrpSpPr>
        <p:grpSpPr>
          <a:xfrm>
            <a:off x="4280093" y="1030232"/>
            <a:ext cx="4470190" cy="4462928"/>
            <a:chOff x="4280093" y="1030232"/>
            <a:chExt cx="4470190" cy="4462928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80093" y="1030232"/>
              <a:ext cx="4470190" cy="4462927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4" cstate="print">
              <a:alphaModFix amt="5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80093" y="1030232"/>
              <a:ext cx="4470190" cy="4462928"/>
            </a:xfrm>
            <a:prstGeom prst="rect">
              <a:avLst/>
            </a:prstGeom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5" cstate="print">
              <a:alphaModFix amt="5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80093" y="1030232"/>
              <a:ext cx="4470190" cy="4462927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tx2"/>
                </a:solidFill>
              </a:rPr>
              <a:t>Voting</a:t>
            </a:r>
          </a:p>
        </p:txBody>
      </p:sp>
    </p:spTree>
    <p:extLst>
      <p:ext uri="{BB962C8B-B14F-4D97-AF65-F5344CB8AC3E}">
        <p14:creationId xmlns:p14="http://schemas.microsoft.com/office/powerpoint/2010/main" val="2554816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230">
        <p:fade/>
      </p:transition>
    </mc:Choice>
    <mc:Fallback xmlns="">
      <p:transition spd="med" advTm="423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Voting: Slate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2"/>
          </p:nvPr>
        </p:nvSpPr>
        <p:spPr>
          <a:xfrm>
            <a:off x="1655804" y="1788773"/>
            <a:ext cx="6178380" cy="3746162"/>
          </a:xfrm>
        </p:spPr>
        <p:txBody>
          <a:bodyPr>
            <a:normAutofit fontScale="92500" lnSpcReduction="10000"/>
          </a:bodyPr>
          <a:lstStyle/>
          <a:p>
            <a:pPr marL="0" indent="0">
              <a:spcBef>
                <a:spcPts val="1600"/>
              </a:spcBef>
              <a:buNone/>
            </a:pPr>
            <a:r>
              <a:rPr lang="en-US" dirty="0"/>
              <a:t>The SOA announces the final slate of candidates on the ballot</a:t>
            </a:r>
          </a:p>
          <a:p>
            <a:pPr marL="0" indent="0">
              <a:spcBef>
                <a:spcPts val="1600"/>
              </a:spcBef>
              <a:buNone/>
            </a:pPr>
            <a:r>
              <a:rPr lang="en-US" dirty="0"/>
              <a:t>The SOA posts candidates’ election questionnaire, candidate webpage and message to members</a:t>
            </a:r>
          </a:p>
          <a:p>
            <a:pPr marL="0" indent="0">
              <a:spcBef>
                <a:spcPts val="1600"/>
              </a:spcBef>
              <a:buNone/>
            </a:pPr>
            <a:r>
              <a:rPr lang="en-US" dirty="0"/>
              <a:t>Two emails are sent to members on behalf of the president-elect candidates</a:t>
            </a:r>
          </a:p>
          <a:p>
            <a:pPr marL="0" indent="0">
              <a:spcBef>
                <a:spcPts val="1600"/>
              </a:spcBef>
              <a:buNone/>
            </a:pPr>
            <a:r>
              <a:rPr lang="en-US" dirty="0"/>
              <a:t>Members can view candidates’ information at SOA.org/elections </a:t>
            </a:r>
          </a:p>
          <a:p>
            <a:pPr marL="0" indent="0">
              <a:spcBef>
                <a:spcPts val="1600"/>
              </a:spcBef>
              <a:buNone/>
            </a:pP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25C4F4D4-6F9F-4101-B420-EAE9BABB75B0}" type="slidenum">
              <a:rPr lang="en-US" smtClean="0"/>
              <a:pPr/>
              <a:t>22</a:t>
            </a:fld>
            <a:endParaRPr lang="en-US" dirty="0"/>
          </a:p>
        </p:txBody>
      </p:sp>
      <p:grpSp>
        <p:nvGrpSpPr>
          <p:cNvPr id="19" name="Group 18"/>
          <p:cNvGrpSpPr/>
          <p:nvPr/>
        </p:nvGrpSpPr>
        <p:grpSpPr>
          <a:xfrm>
            <a:off x="7215973" y="155178"/>
            <a:ext cx="1637496" cy="1634836"/>
            <a:chOff x="4280093" y="1030232"/>
            <a:chExt cx="4470190" cy="4462928"/>
          </a:xfrm>
        </p:grpSpPr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80093" y="1030232"/>
              <a:ext cx="4470190" cy="4462927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3" cstate="print">
              <a:alphaModFix amt="5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80093" y="1030232"/>
              <a:ext cx="4470190" cy="4462928"/>
            </a:xfrm>
            <a:prstGeom prst="rect">
              <a:avLst/>
            </a:prstGeom>
          </p:spPr>
        </p:pic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4" cstate="print">
              <a:alphaModFix amt="5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80093" y="1030232"/>
              <a:ext cx="4470190" cy="4462927"/>
            </a:xfrm>
            <a:prstGeom prst="rect">
              <a:avLst/>
            </a:prstGeom>
          </p:spPr>
        </p:pic>
      </p:grpSp>
      <p:pic>
        <p:nvPicPr>
          <p:cNvPr id="23" name="Picture 2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091" y="1976910"/>
            <a:ext cx="1110644" cy="573355"/>
          </a:xfrm>
          <a:prstGeom prst="rect">
            <a:avLst/>
          </a:prstGeom>
        </p:spPr>
      </p:pic>
      <p:cxnSp>
        <p:nvCxnSpPr>
          <p:cNvPr id="24" name="Straight Connector 23"/>
          <p:cNvCxnSpPr/>
          <p:nvPr/>
        </p:nvCxnSpPr>
        <p:spPr>
          <a:xfrm>
            <a:off x="1588041" y="2534521"/>
            <a:ext cx="6649478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1588041" y="3745366"/>
            <a:ext cx="6649478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1588041" y="4593505"/>
            <a:ext cx="6649478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74876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7563">
        <p:fade/>
      </p:transition>
    </mc:Choice>
    <mc:Fallback xmlns="">
      <p:transition spd="med" advTm="7563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Voting: Election Voting Open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2"/>
          </p:nvPr>
        </p:nvSpPr>
        <p:spPr>
          <a:xfrm>
            <a:off x="1795584" y="1847440"/>
            <a:ext cx="6231852" cy="4213225"/>
          </a:xfrm>
        </p:spPr>
        <p:txBody>
          <a:bodyPr/>
          <a:lstStyle/>
          <a:p>
            <a:pPr marL="0" indent="0">
              <a:spcBef>
                <a:spcPts val="1600"/>
              </a:spcBef>
              <a:buNone/>
            </a:pPr>
            <a:r>
              <a:rPr lang="en-US" dirty="0"/>
              <a:t>The election is open from late August </a:t>
            </a:r>
            <a:br>
              <a:rPr lang="en-US" dirty="0"/>
            </a:br>
            <a:r>
              <a:rPr lang="en-US" dirty="0"/>
              <a:t>to early September each year</a:t>
            </a:r>
          </a:p>
          <a:p>
            <a:pPr marL="0" indent="0">
              <a:spcBef>
                <a:spcPts val="1600"/>
              </a:spcBef>
              <a:buNone/>
            </a:pPr>
            <a:r>
              <a:rPr lang="en-US" dirty="0"/>
              <a:t>Eligible members receive ballots </a:t>
            </a:r>
          </a:p>
          <a:p>
            <a:pPr lvl="1"/>
            <a:r>
              <a:rPr lang="en-US" dirty="0"/>
              <a:t>Via email with confirmed email address</a:t>
            </a:r>
          </a:p>
          <a:p>
            <a:pPr lvl="1"/>
            <a:r>
              <a:rPr lang="en-US" dirty="0"/>
              <a:t>Via mail if no confirmed email on file</a:t>
            </a:r>
          </a:p>
          <a:p>
            <a:pPr marL="0" indent="0">
              <a:spcBef>
                <a:spcPts val="1600"/>
              </a:spcBef>
              <a:buNone/>
            </a:pPr>
            <a:r>
              <a:rPr lang="en-US" dirty="0"/>
              <a:t>Voting is confidential and anonymous</a:t>
            </a:r>
          </a:p>
          <a:p>
            <a:pPr marL="0" indent="0">
              <a:spcBef>
                <a:spcPts val="1600"/>
              </a:spcBef>
              <a:buNone/>
            </a:pPr>
            <a:r>
              <a:rPr lang="en-US" dirty="0"/>
              <a:t>An independent vendor manages the ballot voting</a:t>
            </a:r>
          </a:p>
          <a:p>
            <a:pPr marL="0" indent="0">
              <a:spcBef>
                <a:spcPts val="1600"/>
              </a:spcBef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25C4F4D4-6F9F-4101-B420-EAE9BABB75B0}" type="slidenum">
              <a:rPr lang="en-US" smtClean="0"/>
              <a:pPr/>
              <a:t>23</a:t>
            </a:fld>
            <a:endParaRPr lang="en-US" dirty="0"/>
          </a:p>
        </p:txBody>
      </p:sp>
      <p:grpSp>
        <p:nvGrpSpPr>
          <p:cNvPr id="5" name="Group 4"/>
          <p:cNvGrpSpPr/>
          <p:nvPr/>
        </p:nvGrpSpPr>
        <p:grpSpPr>
          <a:xfrm>
            <a:off x="7215973" y="155178"/>
            <a:ext cx="1637496" cy="1634836"/>
            <a:chOff x="4280093" y="1030232"/>
            <a:chExt cx="4470190" cy="4462928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80093" y="1030232"/>
              <a:ext cx="4470190" cy="4462927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3" cstate="print">
              <a:alphaModFix amt="5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80093" y="1030232"/>
              <a:ext cx="4470190" cy="4462928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4" cstate="print">
              <a:alphaModFix amt="5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80093" y="1030232"/>
              <a:ext cx="4470190" cy="4462927"/>
            </a:xfrm>
            <a:prstGeom prst="rect">
              <a:avLst/>
            </a:prstGeom>
          </p:spPr>
        </p:pic>
      </p:grpSp>
      <p:grpSp>
        <p:nvGrpSpPr>
          <p:cNvPr id="9" name="Group 8"/>
          <p:cNvGrpSpPr/>
          <p:nvPr/>
        </p:nvGrpSpPr>
        <p:grpSpPr>
          <a:xfrm>
            <a:off x="474938" y="1847440"/>
            <a:ext cx="1166934" cy="772192"/>
            <a:chOff x="1576800" y="6963480"/>
            <a:chExt cx="850320" cy="562680"/>
          </a:xfrm>
        </p:grpSpPr>
        <p:sp>
          <p:nvSpPr>
            <p:cNvPr id="10" name="Freeform 9"/>
            <p:cNvSpPr/>
            <p:nvPr/>
          </p:nvSpPr>
          <p:spPr>
            <a:xfrm>
              <a:off x="1576800" y="6963480"/>
              <a:ext cx="600120" cy="457559"/>
            </a:xfrm>
            <a:custGeom>
              <a:avLst/>
              <a:gdLst/>
              <a:ahLst/>
              <a:cxnLst>
                <a:cxn ang="3cd4">
                  <a:pos x="hc" y="t"/>
                </a:cxn>
                <a:cxn ang="cd2">
                  <a:pos x="l" y="vc"/>
                </a:cxn>
                <a:cxn ang="cd4">
                  <a:pos x="hc" y="b"/>
                </a:cxn>
                <a:cxn ang="0">
                  <a:pos x="r" y="vc"/>
                </a:cxn>
              </a:cxnLst>
              <a:rect l="l" t="t" r="r" b="b"/>
              <a:pathLst>
                <a:path w="1668" h="1272">
                  <a:moveTo>
                    <a:pt x="1612" y="0"/>
                  </a:moveTo>
                  <a:cubicBezTo>
                    <a:pt x="55" y="0"/>
                    <a:pt x="55" y="0"/>
                    <a:pt x="55" y="0"/>
                  </a:cubicBezTo>
                  <a:cubicBezTo>
                    <a:pt x="27" y="0"/>
                    <a:pt x="0" y="21"/>
                    <a:pt x="0" y="55"/>
                  </a:cubicBezTo>
                  <a:cubicBezTo>
                    <a:pt x="0" y="1001"/>
                    <a:pt x="0" y="1001"/>
                    <a:pt x="0" y="1001"/>
                  </a:cubicBezTo>
                  <a:cubicBezTo>
                    <a:pt x="0" y="1029"/>
                    <a:pt x="27" y="1056"/>
                    <a:pt x="55" y="1056"/>
                  </a:cubicBezTo>
                  <a:cubicBezTo>
                    <a:pt x="729" y="1056"/>
                    <a:pt x="729" y="1056"/>
                    <a:pt x="729" y="1056"/>
                  </a:cubicBezTo>
                  <a:cubicBezTo>
                    <a:pt x="598" y="1175"/>
                    <a:pt x="598" y="1175"/>
                    <a:pt x="598" y="1175"/>
                  </a:cubicBezTo>
                  <a:cubicBezTo>
                    <a:pt x="570" y="1175"/>
                    <a:pt x="549" y="1196"/>
                    <a:pt x="549" y="1223"/>
                  </a:cubicBezTo>
                  <a:cubicBezTo>
                    <a:pt x="549" y="1251"/>
                    <a:pt x="570" y="1272"/>
                    <a:pt x="598" y="1272"/>
                  </a:cubicBezTo>
                  <a:cubicBezTo>
                    <a:pt x="1070" y="1272"/>
                    <a:pt x="1070" y="1272"/>
                    <a:pt x="1070" y="1272"/>
                  </a:cubicBezTo>
                  <a:cubicBezTo>
                    <a:pt x="1098" y="1272"/>
                    <a:pt x="1119" y="1251"/>
                    <a:pt x="1119" y="1223"/>
                  </a:cubicBezTo>
                  <a:cubicBezTo>
                    <a:pt x="1119" y="1196"/>
                    <a:pt x="1098" y="1175"/>
                    <a:pt x="1070" y="1175"/>
                  </a:cubicBezTo>
                  <a:cubicBezTo>
                    <a:pt x="938" y="1056"/>
                    <a:pt x="938" y="1056"/>
                    <a:pt x="938" y="1056"/>
                  </a:cubicBezTo>
                  <a:cubicBezTo>
                    <a:pt x="1612" y="1056"/>
                    <a:pt x="1612" y="1056"/>
                    <a:pt x="1612" y="1056"/>
                  </a:cubicBezTo>
                  <a:cubicBezTo>
                    <a:pt x="1640" y="1056"/>
                    <a:pt x="1668" y="1029"/>
                    <a:pt x="1668" y="1001"/>
                  </a:cubicBezTo>
                  <a:cubicBezTo>
                    <a:pt x="1668" y="55"/>
                    <a:pt x="1668" y="55"/>
                    <a:pt x="1668" y="55"/>
                  </a:cubicBezTo>
                  <a:cubicBezTo>
                    <a:pt x="1668" y="21"/>
                    <a:pt x="1640" y="0"/>
                    <a:pt x="1612" y="0"/>
                  </a:cubicBezTo>
                  <a:close/>
                  <a:moveTo>
                    <a:pt x="1563" y="952"/>
                  </a:moveTo>
                  <a:cubicBezTo>
                    <a:pt x="104" y="952"/>
                    <a:pt x="104" y="952"/>
                    <a:pt x="104" y="952"/>
                  </a:cubicBezTo>
                  <a:cubicBezTo>
                    <a:pt x="104" y="98"/>
                    <a:pt x="104" y="98"/>
                    <a:pt x="104" y="98"/>
                  </a:cubicBezTo>
                  <a:cubicBezTo>
                    <a:pt x="1563" y="98"/>
                    <a:pt x="1563" y="98"/>
                    <a:pt x="1563" y="98"/>
                  </a:cubicBezTo>
                  <a:close/>
                </a:path>
              </a:pathLst>
            </a:custGeom>
            <a:solidFill>
              <a:srgbClr val="024D7C"/>
            </a:solidFill>
            <a:ln cap="flat">
              <a:noFill/>
              <a:prstDash val="solid"/>
            </a:ln>
          </p:spPr>
          <p:txBody>
            <a:bodyPr vert="horz" wrap="none" lIns="90000" tIns="45000" rIns="90000" bIns="45000" anchor="ctr" anchorCtr="1" compatLnSpc="0"/>
            <a:lstStyle/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endParaRPr>
            </a:p>
          </p:txBody>
        </p:sp>
        <p:sp>
          <p:nvSpPr>
            <p:cNvPr id="11" name="Freeform 10"/>
            <p:cNvSpPr/>
            <p:nvPr/>
          </p:nvSpPr>
          <p:spPr>
            <a:xfrm>
              <a:off x="1711800" y="7016039"/>
              <a:ext cx="156960" cy="157320"/>
            </a:xfrm>
            <a:custGeom>
              <a:avLst/>
              <a:gdLst/>
              <a:ahLst/>
              <a:cxnLst>
                <a:cxn ang="3cd4">
                  <a:pos x="hc" y="t"/>
                </a:cxn>
                <a:cxn ang="cd2">
                  <a:pos x="l" y="vc"/>
                </a:cxn>
                <a:cxn ang="cd4">
                  <a:pos x="hc" y="b"/>
                </a:cxn>
                <a:cxn ang="0">
                  <a:pos x="r" y="vc"/>
                </a:cxn>
              </a:cxnLst>
              <a:rect l="l" t="t" r="r" b="b"/>
              <a:pathLst>
                <a:path w="437" h="438">
                  <a:moveTo>
                    <a:pt x="0" y="222"/>
                  </a:moveTo>
                  <a:cubicBezTo>
                    <a:pt x="0" y="97"/>
                    <a:pt x="97" y="0"/>
                    <a:pt x="215" y="0"/>
                  </a:cubicBezTo>
                  <a:cubicBezTo>
                    <a:pt x="341" y="0"/>
                    <a:pt x="437" y="97"/>
                    <a:pt x="437" y="222"/>
                  </a:cubicBezTo>
                  <a:cubicBezTo>
                    <a:pt x="437" y="341"/>
                    <a:pt x="341" y="438"/>
                    <a:pt x="215" y="438"/>
                  </a:cubicBezTo>
                  <a:cubicBezTo>
                    <a:pt x="97" y="438"/>
                    <a:pt x="0" y="341"/>
                    <a:pt x="0" y="222"/>
                  </a:cubicBezTo>
                  <a:close/>
                </a:path>
              </a:pathLst>
            </a:custGeom>
            <a:solidFill>
              <a:srgbClr val="024D7C"/>
            </a:solidFill>
            <a:ln cap="flat">
              <a:noFill/>
              <a:prstDash val="solid"/>
            </a:ln>
          </p:spPr>
          <p:txBody>
            <a:bodyPr vert="horz" wrap="none" lIns="90000" tIns="45000" rIns="90000" bIns="45000" anchor="ctr" anchorCtr="1" compatLnSpc="0"/>
            <a:lstStyle/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endParaRPr>
            </a:p>
          </p:txBody>
        </p:sp>
        <p:sp>
          <p:nvSpPr>
            <p:cNvPr id="12" name="Freeform 11"/>
            <p:cNvSpPr/>
            <p:nvPr/>
          </p:nvSpPr>
          <p:spPr>
            <a:xfrm>
              <a:off x="1751759" y="7046280"/>
              <a:ext cx="74520" cy="89640"/>
            </a:xfrm>
            <a:custGeom>
              <a:avLst/>
              <a:gdLst/>
              <a:ahLst/>
              <a:cxnLst>
                <a:cxn ang="3cd4">
                  <a:pos x="hc" y="t"/>
                </a:cxn>
                <a:cxn ang="cd2">
                  <a:pos x="l" y="vc"/>
                </a:cxn>
                <a:cxn ang="cd4">
                  <a:pos x="hc" y="b"/>
                </a:cxn>
                <a:cxn ang="0">
                  <a:pos x="r" y="vc"/>
                </a:cxn>
              </a:cxnLst>
              <a:rect l="l" t="t" r="r" b="b"/>
              <a:pathLst>
                <a:path w="208" h="250">
                  <a:moveTo>
                    <a:pt x="208" y="250"/>
                  </a:moveTo>
                  <a:cubicBezTo>
                    <a:pt x="208" y="250"/>
                    <a:pt x="208" y="229"/>
                    <a:pt x="194" y="215"/>
                  </a:cubicBezTo>
                  <a:cubicBezTo>
                    <a:pt x="181" y="201"/>
                    <a:pt x="167" y="194"/>
                    <a:pt x="153" y="194"/>
                  </a:cubicBezTo>
                  <a:cubicBezTo>
                    <a:pt x="153" y="194"/>
                    <a:pt x="146" y="194"/>
                    <a:pt x="139" y="187"/>
                  </a:cubicBezTo>
                  <a:cubicBezTo>
                    <a:pt x="139" y="180"/>
                    <a:pt x="139" y="173"/>
                    <a:pt x="139" y="173"/>
                  </a:cubicBezTo>
                  <a:cubicBezTo>
                    <a:pt x="139" y="173"/>
                    <a:pt x="146" y="166"/>
                    <a:pt x="153" y="145"/>
                  </a:cubicBezTo>
                  <a:cubicBezTo>
                    <a:pt x="160" y="145"/>
                    <a:pt x="160" y="138"/>
                    <a:pt x="160" y="138"/>
                  </a:cubicBezTo>
                  <a:cubicBezTo>
                    <a:pt x="181" y="124"/>
                    <a:pt x="181" y="104"/>
                    <a:pt x="174" y="96"/>
                  </a:cubicBezTo>
                  <a:cubicBezTo>
                    <a:pt x="174" y="83"/>
                    <a:pt x="174" y="69"/>
                    <a:pt x="174" y="62"/>
                  </a:cubicBezTo>
                  <a:cubicBezTo>
                    <a:pt x="174" y="41"/>
                    <a:pt x="167" y="13"/>
                    <a:pt x="146" y="13"/>
                  </a:cubicBezTo>
                  <a:cubicBezTo>
                    <a:pt x="132" y="6"/>
                    <a:pt x="118" y="0"/>
                    <a:pt x="112" y="0"/>
                  </a:cubicBezTo>
                  <a:cubicBezTo>
                    <a:pt x="84" y="0"/>
                    <a:pt x="42" y="13"/>
                    <a:pt x="35" y="41"/>
                  </a:cubicBezTo>
                  <a:cubicBezTo>
                    <a:pt x="35" y="62"/>
                    <a:pt x="42" y="96"/>
                    <a:pt x="42" y="96"/>
                  </a:cubicBezTo>
                  <a:cubicBezTo>
                    <a:pt x="42" y="96"/>
                    <a:pt x="21" y="110"/>
                    <a:pt x="49" y="132"/>
                  </a:cubicBezTo>
                  <a:cubicBezTo>
                    <a:pt x="56" y="145"/>
                    <a:pt x="56" y="159"/>
                    <a:pt x="70" y="173"/>
                  </a:cubicBezTo>
                  <a:cubicBezTo>
                    <a:pt x="70" y="173"/>
                    <a:pt x="76" y="187"/>
                    <a:pt x="56" y="194"/>
                  </a:cubicBezTo>
                  <a:cubicBezTo>
                    <a:pt x="49" y="194"/>
                    <a:pt x="0" y="201"/>
                    <a:pt x="0" y="250"/>
                  </a:cubicBezTo>
                </a:path>
              </a:pathLst>
            </a:custGeom>
            <a:noFill/>
            <a:ln w="15120" cap="flat">
              <a:solidFill>
                <a:srgbClr val="FFFFFF"/>
              </a:solidFill>
              <a:prstDash val="solid"/>
              <a:round/>
            </a:ln>
          </p:spPr>
          <p:txBody>
            <a:bodyPr vert="horz" wrap="none" lIns="7560" tIns="7560" rIns="7560" bIns="7560" anchor="ctr" anchorCtr="1" compatLnSpc="0"/>
            <a:lstStyle/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endParaRPr>
            </a:p>
          </p:txBody>
        </p:sp>
        <p:sp>
          <p:nvSpPr>
            <p:cNvPr id="13" name="Freeform 12"/>
            <p:cNvSpPr/>
            <p:nvPr/>
          </p:nvSpPr>
          <p:spPr>
            <a:xfrm>
              <a:off x="1751759" y="7188479"/>
              <a:ext cx="74520" cy="90000"/>
            </a:xfrm>
            <a:custGeom>
              <a:avLst/>
              <a:gdLst/>
              <a:ahLst/>
              <a:cxnLst>
                <a:cxn ang="3cd4">
                  <a:pos x="hc" y="t"/>
                </a:cxn>
                <a:cxn ang="cd2">
                  <a:pos x="l" y="vc"/>
                </a:cxn>
                <a:cxn ang="cd4">
                  <a:pos x="hc" y="b"/>
                </a:cxn>
                <a:cxn ang="0">
                  <a:pos x="r" y="vc"/>
                </a:cxn>
              </a:cxnLst>
              <a:rect l="l" t="t" r="r" b="b"/>
              <a:pathLst>
                <a:path w="208" h="251">
                  <a:moveTo>
                    <a:pt x="208" y="251"/>
                  </a:moveTo>
                  <a:cubicBezTo>
                    <a:pt x="208" y="251"/>
                    <a:pt x="208" y="230"/>
                    <a:pt x="194" y="216"/>
                  </a:cubicBezTo>
                  <a:cubicBezTo>
                    <a:pt x="181" y="202"/>
                    <a:pt x="167" y="195"/>
                    <a:pt x="153" y="195"/>
                  </a:cubicBezTo>
                  <a:cubicBezTo>
                    <a:pt x="153" y="195"/>
                    <a:pt x="146" y="195"/>
                    <a:pt x="139" y="189"/>
                  </a:cubicBezTo>
                  <a:cubicBezTo>
                    <a:pt x="139" y="181"/>
                    <a:pt x="139" y="175"/>
                    <a:pt x="139" y="175"/>
                  </a:cubicBezTo>
                  <a:cubicBezTo>
                    <a:pt x="139" y="175"/>
                    <a:pt x="146" y="167"/>
                    <a:pt x="153" y="146"/>
                  </a:cubicBezTo>
                  <a:cubicBezTo>
                    <a:pt x="160" y="146"/>
                    <a:pt x="160" y="140"/>
                    <a:pt x="160" y="140"/>
                  </a:cubicBezTo>
                  <a:cubicBezTo>
                    <a:pt x="181" y="126"/>
                    <a:pt x="181" y="105"/>
                    <a:pt x="174" y="98"/>
                  </a:cubicBezTo>
                  <a:cubicBezTo>
                    <a:pt x="174" y="84"/>
                    <a:pt x="174" y="77"/>
                    <a:pt x="174" y="63"/>
                  </a:cubicBezTo>
                  <a:cubicBezTo>
                    <a:pt x="174" y="42"/>
                    <a:pt x="167" y="14"/>
                    <a:pt x="146" y="14"/>
                  </a:cubicBezTo>
                  <a:cubicBezTo>
                    <a:pt x="132" y="8"/>
                    <a:pt x="118" y="0"/>
                    <a:pt x="112" y="0"/>
                  </a:cubicBezTo>
                  <a:cubicBezTo>
                    <a:pt x="84" y="0"/>
                    <a:pt x="42" y="14"/>
                    <a:pt x="35" y="42"/>
                  </a:cubicBezTo>
                  <a:cubicBezTo>
                    <a:pt x="35" y="63"/>
                    <a:pt x="42" y="98"/>
                    <a:pt x="42" y="98"/>
                  </a:cubicBezTo>
                  <a:cubicBezTo>
                    <a:pt x="42" y="98"/>
                    <a:pt x="21" y="112"/>
                    <a:pt x="49" y="132"/>
                  </a:cubicBezTo>
                  <a:cubicBezTo>
                    <a:pt x="56" y="154"/>
                    <a:pt x="56" y="167"/>
                    <a:pt x="70" y="175"/>
                  </a:cubicBezTo>
                  <a:cubicBezTo>
                    <a:pt x="70" y="175"/>
                    <a:pt x="76" y="195"/>
                    <a:pt x="56" y="195"/>
                  </a:cubicBezTo>
                  <a:cubicBezTo>
                    <a:pt x="49" y="195"/>
                    <a:pt x="0" y="202"/>
                    <a:pt x="0" y="251"/>
                  </a:cubicBezTo>
                </a:path>
              </a:pathLst>
            </a:custGeom>
            <a:noFill/>
            <a:ln w="15120" cap="flat">
              <a:solidFill>
                <a:srgbClr val="024D7C"/>
              </a:solidFill>
              <a:prstDash val="solid"/>
              <a:round/>
            </a:ln>
          </p:spPr>
          <p:txBody>
            <a:bodyPr vert="horz" wrap="none" lIns="7560" tIns="7560" rIns="7560" bIns="7560" anchor="ctr" anchorCtr="1" compatLnSpc="0"/>
            <a:lstStyle/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endParaRPr>
            </a:p>
          </p:txBody>
        </p:sp>
        <p:sp>
          <p:nvSpPr>
            <p:cNvPr id="14" name="Freeform 13"/>
            <p:cNvSpPr/>
            <p:nvPr/>
          </p:nvSpPr>
          <p:spPr>
            <a:xfrm>
              <a:off x="1919520" y="7046280"/>
              <a:ext cx="77040" cy="89640"/>
            </a:xfrm>
            <a:custGeom>
              <a:avLst/>
              <a:gdLst/>
              <a:ahLst/>
              <a:cxnLst>
                <a:cxn ang="3cd4">
                  <a:pos x="hc" y="t"/>
                </a:cxn>
                <a:cxn ang="cd2">
                  <a:pos x="l" y="vc"/>
                </a:cxn>
                <a:cxn ang="cd4">
                  <a:pos x="hc" y="b"/>
                </a:cxn>
                <a:cxn ang="0">
                  <a:pos x="r" y="vc"/>
                </a:cxn>
              </a:cxnLst>
              <a:rect l="l" t="t" r="r" b="b"/>
              <a:pathLst>
                <a:path w="215" h="250">
                  <a:moveTo>
                    <a:pt x="215" y="250"/>
                  </a:moveTo>
                  <a:cubicBezTo>
                    <a:pt x="215" y="250"/>
                    <a:pt x="215" y="229"/>
                    <a:pt x="201" y="215"/>
                  </a:cubicBezTo>
                  <a:cubicBezTo>
                    <a:pt x="187" y="201"/>
                    <a:pt x="173" y="194"/>
                    <a:pt x="159" y="194"/>
                  </a:cubicBezTo>
                  <a:cubicBezTo>
                    <a:pt x="153" y="194"/>
                    <a:pt x="146" y="194"/>
                    <a:pt x="146" y="187"/>
                  </a:cubicBezTo>
                  <a:cubicBezTo>
                    <a:pt x="139" y="180"/>
                    <a:pt x="139" y="173"/>
                    <a:pt x="139" y="173"/>
                  </a:cubicBezTo>
                  <a:cubicBezTo>
                    <a:pt x="139" y="173"/>
                    <a:pt x="153" y="166"/>
                    <a:pt x="159" y="145"/>
                  </a:cubicBezTo>
                  <a:cubicBezTo>
                    <a:pt x="159" y="145"/>
                    <a:pt x="159" y="138"/>
                    <a:pt x="167" y="138"/>
                  </a:cubicBezTo>
                  <a:cubicBezTo>
                    <a:pt x="187" y="124"/>
                    <a:pt x="181" y="104"/>
                    <a:pt x="173" y="96"/>
                  </a:cubicBezTo>
                  <a:cubicBezTo>
                    <a:pt x="181" y="83"/>
                    <a:pt x="181" y="69"/>
                    <a:pt x="181" y="62"/>
                  </a:cubicBezTo>
                  <a:cubicBezTo>
                    <a:pt x="181" y="41"/>
                    <a:pt x="167" y="13"/>
                    <a:pt x="153" y="13"/>
                  </a:cubicBezTo>
                  <a:cubicBezTo>
                    <a:pt x="139" y="6"/>
                    <a:pt x="125" y="0"/>
                    <a:pt x="111" y="0"/>
                  </a:cubicBezTo>
                  <a:cubicBezTo>
                    <a:pt x="90" y="0"/>
                    <a:pt x="49" y="13"/>
                    <a:pt x="41" y="41"/>
                  </a:cubicBezTo>
                  <a:cubicBezTo>
                    <a:pt x="35" y="62"/>
                    <a:pt x="41" y="96"/>
                    <a:pt x="41" y="96"/>
                  </a:cubicBezTo>
                  <a:cubicBezTo>
                    <a:pt x="41" y="96"/>
                    <a:pt x="27" y="110"/>
                    <a:pt x="55" y="132"/>
                  </a:cubicBezTo>
                  <a:cubicBezTo>
                    <a:pt x="63" y="145"/>
                    <a:pt x="63" y="159"/>
                    <a:pt x="76" y="173"/>
                  </a:cubicBezTo>
                  <a:cubicBezTo>
                    <a:pt x="76" y="173"/>
                    <a:pt x="76" y="187"/>
                    <a:pt x="63" y="194"/>
                  </a:cubicBezTo>
                  <a:cubicBezTo>
                    <a:pt x="55" y="194"/>
                    <a:pt x="0" y="201"/>
                    <a:pt x="0" y="250"/>
                  </a:cubicBezTo>
                </a:path>
              </a:pathLst>
            </a:custGeom>
            <a:noFill/>
            <a:ln w="15120" cap="flat">
              <a:solidFill>
                <a:srgbClr val="024D7C"/>
              </a:solidFill>
              <a:prstDash val="solid"/>
              <a:round/>
            </a:ln>
          </p:spPr>
          <p:txBody>
            <a:bodyPr vert="horz" wrap="none" lIns="7560" tIns="7560" rIns="7560" bIns="7560" anchor="ctr" anchorCtr="1" compatLnSpc="0"/>
            <a:lstStyle/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endParaRPr>
            </a:p>
          </p:txBody>
        </p:sp>
        <p:sp>
          <p:nvSpPr>
            <p:cNvPr id="15" name="Freeform 14"/>
            <p:cNvSpPr/>
            <p:nvPr/>
          </p:nvSpPr>
          <p:spPr>
            <a:xfrm>
              <a:off x="1919520" y="7188479"/>
              <a:ext cx="77040" cy="90000"/>
            </a:xfrm>
            <a:custGeom>
              <a:avLst/>
              <a:gdLst/>
              <a:ahLst/>
              <a:cxnLst>
                <a:cxn ang="3cd4">
                  <a:pos x="hc" y="t"/>
                </a:cxn>
                <a:cxn ang="cd2">
                  <a:pos x="l" y="vc"/>
                </a:cxn>
                <a:cxn ang="cd4">
                  <a:pos x="hc" y="b"/>
                </a:cxn>
                <a:cxn ang="0">
                  <a:pos x="r" y="vc"/>
                </a:cxn>
              </a:cxnLst>
              <a:rect l="l" t="t" r="r" b="b"/>
              <a:pathLst>
                <a:path w="215" h="251">
                  <a:moveTo>
                    <a:pt x="215" y="251"/>
                  </a:moveTo>
                  <a:cubicBezTo>
                    <a:pt x="215" y="251"/>
                    <a:pt x="215" y="230"/>
                    <a:pt x="201" y="216"/>
                  </a:cubicBezTo>
                  <a:cubicBezTo>
                    <a:pt x="187" y="202"/>
                    <a:pt x="173" y="195"/>
                    <a:pt x="159" y="195"/>
                  </a:cubicBezTo>
                  <a:cubicBezTo>
                    <a:pt x="153" y="195"/>
                    <a:pt x="146" y="195"/>
                    <a:pt x="146" y="189"/>
                  </a:cubicBezTo>
                  <a:cubicBezTo>
                    <a:pt x="139" y="181"/>
                    <a:pt x="139" y="175"/>
                    <a:pt x="139" y="175"/>
                  </a:cubicBezTo>
                  <a:cubicBezTo>
                    <a:pt x="139" y="175"/>
                    <a:pt x="153" y="167"/>
                    <a:pt x="159" y="146"/>
                  </a:cubicBezTo>
                  <a:cubicBezTo>
                    <a:pt x="159" y="146"/>
                    <a:pt x="159" y="140"/>
                    <a:pt x="167" y="140"/>
                  </a:cubicBezTo>
                  <a:cubicBezTo>
                    <a:pt x="187" y="126"/>
                    <a:pt x="181" y="105"/>
                    <a:pt x="173" y="98"/>
                  </a:cubicBezTo>
                  <a:cubicBezTo>
                    <a:pt x="181" y="84"/>
                    <a:pt x="181" y="77"/>
                    <a:pt x="181" y="63"/>
                  </a:cubicBezTo>
                  <a:cubicBezTo>
                    <a:pt x="181" y="42"/>
                    <a:pt x="167" y="14"/>
                    <a:pt x="153" y="14"/>
                  </a:cubicBezTo>
                  <a:cubicBezTo>
                    <a:pt x="139" y="8"/>
                    <a:pt x="125" y="0"/>
                    <a:pt x="111" y="0"/>
                  </a:cubicBezTo>
                  <a:cubicBezTo>
                    <a:pt x="90" y="0"/>
                    <a:pt x="49" y="14"/>
                    <a:pt x="41" y="42"/>
                  </a:cubicBezTo>
                  <a:cubicBezTo>
                    <a:pt x="35" y="63"/>
                    <a:pt x="41" y="98"/>
                    <a:pt x="41" y="98"/>
                  </a:cubicBezTo>
                  <a:cubicBezTo>
                    <a:pt x="41" y="98"/>
                    <a:pt x="27" y="112"/>
                    <a:pt x="55" y="132"/>
                  </a:cubicBezTo>
                  <a:cubicBezTo>
                    <a:pt x="63" y="154"/>
                    <a:pt x="63" y="167"/>
                    <a:pt x="76" y="175"/>
                  </a:cubicBezTo>
                  <a:cubicBezTo>
                    <a:pt x="76" y="175"/>
                    <a:pt x="76" y="195"/>
                    <a:pt x="63" y="195"/>
                  </a:cubicBezTo>
                  <a:cubicBezTo>
                    <a:pt x="55" y="195"/>
                    <a:pt x="0" y="202"/>
                    <a:pt x="0" y="251"/>
                  </a:cubicBezTo>
                </a:path>
              </a:pathLst>
            </a:custGeom>
            <a:noFill/>
            <a:ln w="15120" cap="flat">
              <a:solidFill>
                <a:srgbClr val="024D7C"/>
              </a:solidFill>
              <a:prstDash val="solid"/>
              <a:round/>
            </a:ln>
          </p:spPr>
          <p:txBody>
            <a:bodyPr vert="horz" wrap="none" lIns="7560" tIns="7560" rIns="7560" bIns="7560" anchor="ctr" anchorCtr="1" compatLnSpc="0"/>
            <a:lstStyle/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endParaRPr>
            </a:p>
          </p:txBody>
        </p:sp>
        <p:sp>
          <p:nvSpPr>
            <p:cNvPr id="16" name="Freeform 15"/>
            <p:cNvSpPr/>
            <p:nvPr/>
          </p:nvSpPr>
          <p:spPr>
            <a:xfrm>
              <a:off x="1996920" y="7031160"/>
              <a:ext cx="430200" cy="495000"/>
            </a:xfrm>
            <a:custGeom>
              <a:avLst/>
              <a:gdLst/>
              <a:ahLst/>
              <a:cxnLst>
                <a:cxn ang="3cd4">
                  <a:pos x="hc" y="t"/>
                </a:cxn>
                <a:cxn ang="cd2">
                  <a:pos x="l" y="vc"/>
                </a:cxn>
                <a:cxn ang="cd4">
                  <a:pos x="hc" y="b"/>
                </a:cxn>
                <a:cxn ang="0">
                  <a:pos x="r" y="vc"/>
                </a:cxn>
              </a:cxnLst>
              <a:rect l="l" t="t" r="r" b="b"/>
              <a:pathLst>
                <a:path w="1196" h="1376">
                  <a:moveTo>
                    <a:pt x="105" y="1320"/>
                  </a:moveTo>
                  <a:cubicBezTo>
                    <a:pt x="105" y="1355"/>
                    <a:pt x="84" y="1376"/>
                    <a:pt x="49" y="1376"/>
                  </a:cubicBezTo>
                  <a:cubicBezTo>
                    <a:pt x="21" y="1376"/>
                    <a:pt x="0" y="1355"/>
                    <a:pt x="0" y="1320"/>
                  </a:cubicBezTo>
                  <a:cubicBezTo>
                    <a:pt x="0" y="1223"/>
                    <a:pt x="42" y="1153"/>
                    <a:pt x="91" y="1105"/>
                  </a:cubicBezTo>
                  <a:cubicBezTo>
                    <a:pt x="167" y="1029"/>
                    <a:pt x="271" y="994"/>
                    <a:pt x="341" y="994"/>
                  </a:cubicBezTo>
                  <a:cubicBezTo>
                    <a:pt x="348" y="987"/>
                    <a:pt x="361" y="987"/>
                    <a:pt x="369" y="980"/>
                  </a:cubicBezTo>
                  <a:cubicBezTo>
                    <a:pt x="375" y="973"/>
                    <a:pt x="375" y="966"/>
                    <a:pt x="383" y="959"/>
                  </a:cubicBezTo>
                  <a:cubicBezTo>
                    <a:pt x="327" y="917"/>
                    <a:pt x="306" y="862"/>
                    <a:pt x="285" y="813"/>
                  </a:cubicBezTo>
                  <a:cubicBezTo>
                    <a:pt x="278" y="792"/>
                    <a:pt x="271" y="771"/>
                    <a:pt x="265" y="764"/>
                  </a:cubicBezTo>
                  <a:cubicBezTo>
                    <a:pt x="243" y="744"/>
                    <a:pt x="209" y="709"/>
                    <a:pt x="195" y="660"/>
                  </a:cubicBezTo>
                  <a:cubicBezTo>
                    <a:pt x="174" y="618"/>
                    <a:pt x="174" y="569"/>
                    <a:pt x="195" y="528"/>
                  </a:cubicBezTo>
                  <a:cubicBezTo>
                    <a:pt x="188" y="486"/>
                    <a:pt x="181" y="445"/>
                    <a:pt x="181" y="403"/>
                  </a:cubicBezTo>
                  <a:cubicBezTo>
                    <a:pt x="174" y="341"/>
                    <a:pt x="188" y="285"/>
                    <a:pt x="202" y="229"/>
                  </a:cubicBezTo>
                  <a:cubicBezTo>
                    <a:pt x="209" y="229"/>
                    <a:pt x="209" y="229"/>
                    <a:pt x="209" y="229"/>
                  </a:cubicBezTo>
                  <a:cubicBezTo>
                    <a:pt x="229" y="152"/>
                    <a:pt x="278" y="97"/>
                    <a:pt x="334" y="62"/>
                  </a:cubicBezTo>
                  <a:cubicBezTo>
                    <a:pt x="390" y="20"/>
                    <a:pt x="466" y="0"/>
                    <a:pt x="550" y="0"/>
                  </a:cubicBezTo>
                  <a:cubicBezTo>
                    <a:pt x="577" y="0"/>
                    <a:pt x="619" y="0"/>
                    <a:pt x="660" y="7"/>
                  </a:cubicBezTo>
                  <a:cubicBezTo>
                    <a:pt x="709" y="14"/>
                    <a:pt x="751" y="34"/>
                    <a:pt x="779" y="69"/>
                  </a:cubicBezTo>
                  <a:cubicBezTo>
                    <a:pt x="835" y="62"/>
                    <a:pt x="883" y="97"/>
                    <a:pt x="918" y="138"/>
                  </a:cubicBezTo>
                  <a:cubicBezTo>
                    <a:pt x="967" y="194"/>
                    <a:pt x="1001" y="271"/>
                    <a:pt x="1008" y="319"/>
                  </a:cubicBezTo>
                  <a:cubicBezTo>
                    <a:pt x="1015" y="354"/>
                    <a:pt x="1015" y="389"/>
                    <a:pt x="1008" y="431"/>
                  </a:cubicBezTo>
                  <a:cubicBezTo>
                    <a:pt x="1008" y="459"/>
                    <a:pt x="1001" y="493"/>
                    <a:pt x="987" y="521"/>
                  </a:cubicBezTo>
                  <a:cubicBezTo>
                    <a:pt x="1015" y="569"/>
                    <a:pt x="1015" y="618"/>
                    <a:pt x="994" y="660"/>
                  </a:cubicBezTo>
                  <a:cubicBezTo>
                    <a:pt x="980" y="709"/>
                    <a:pt x="953" y="744"/>
                    <a:pt x="925" y="764"/>
                  </a:cubicBezTo>
                  <a:cubicBezTo>
                    <a:pt x="918" y="771"/>
                    <a:pt x="911" y="792"/>
                    <a:pt x="904" y="813"/>
                  </a:cubicBezTo>
                  <a:cubicBezTo>
                    <a:pt x="883" y="862"/>
                    <a:pt x="862" y="917"/>
                    <a:pt x="813" y="959"/>
                  </a:cubicBezTo>
                  <a:cubicBezTo>
                    <a:pt x="813" y="966"/>
                    <a:pt x="821" y="973"/>
                    <a:pt x="821" y="980"/>
                  </a:cubicBezTo>
                  <a:cubicBezTo>
                    <a:pt x="835" y="987"/>
                    <a:pt x="841" y="994"/>
                    <a:pt x="855" y="994"/>
                  </a:cubicBezTo>
                  <a:cubicBezTo>
                    <a:pt x="918" y="994"/>
                    <a:pt x="1022" y="1029"/>
                    <a:pt x="1099" y="1105"/>
                  </a:cubicBezTo>
                  <a:cubicBezTo>
                    <a:pt x="1154" y="1153"/>
                    <a:pt x="1196" y="1223"/>
                    <a:pt x="1196" y="1320"/>
                  </a:cubicBezTo>
                  <a:cubicBezTo>
                    <a:pt x="1196" y="1355"/>
                    <a:pt x="1168" y="1376"/>
                    <a:pt x="1140" y="1376"/>
                  </a:cubicBezTo>
                  <a:cubicBezTo>
                    <a:pt x="1112" y="1376"/>
                    <a:pt x="1092" y="1355"/>
                    <a:pt x="1092" y="1320"/>
                  </a:cubicBezTo>
                  <a:cubicBezTo>
                    <a:pt x="105" y="1320"/>
                    <a:pt x="105" y="1320"/>
                    <a:pt x="105" y="1320"/>
                  </a:cubicBezTo>
                  <a:close/>
                </a:path>
              </a:pathLst>
            </a:custGeom>
            <a:solidFill>
              <a:srgbClr val="FFFFFF"/>
            </a:solidFill>
            <a:ln cap="flat">
              <a:noFill/>
              <a:prstDash val="solid"/>
            </a:ln>
          </p:spPr>
          <p:txBody>
            <a:bodyPr vert="horz" wrap="none" lIns="90000" tIns="45000" rIns="90000" bIns="45000" anchor="ctr" anchorCtr="1" compatLnSpc="0"/>
            <a:lstStyle/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endParaRPr>
            </a:p>
          </p:txBody>
        </p:sp>
        <p:sp>
          <p:nvSpPr>
            <p:cNvPr id="17" name="Freeform 16"/>
            <p:cNvSpPr/>
            <p:nvPr/>
          </p:nvSpPr>
          <p:spPr>
            <a:xfrm>
              <a:off x="1996920" y="7031160"/>
              <a:ext cx="430200" cy="495000"/>
            </a:xfrm>
            <a:custGeom>
              <a:avLst/>
              <a:gdLst/>
              <a:ahLst/>
              <a:cxnLst>
                <a:cxn ang="3cd4">
                  <a:pos x="hc" y="t"/>
                </a:cxn>
                <a:cxn ang="cd2">
                  <a:pos x="l" y="vc"/>
                </a:cxn>
                <a:cxn ang="cd4">
                  <a:pos x="hc" y="b"/>
                </a:cxn>
                <a:cxn ang="0">
                  <a:pos x="r" y="vc"/>
                </a:cxn>
              </a:cxnLst>
              <a:rect l="l" t="t" r="r" b="b"/>
              <a:pathLst>
                <a:path w="1196" h="1376">
                  <a:moveTo>
                    <a:pt x="105" y="1320"/>
                  </a:moveTo>
                  <a:cubicBezTo>
                    <a:pt x="105" y="1355"/>
                    <a:pt x="84" y="1376"/>
                    <a:pt x="49" y="1376"/>
                  </a:cubicBezTo>
                  <a:cubicBezTo>
                    <a:pt x="21" y="1376"/>
                    <a:pt x="0" y="1355"/>
                    <a:pt x="0" y="1320"/>
                  </a:cubicBezTo>
                  <a:cubicBezTo>
                    <a:pt x="0" y="1223"/>
                    <a:pt x="42" y="1153"/>
                    <a:pt x="91" y="1105"/>
                  </a:cubicBezTo>
                  <a:cubicBezTo>
                    <a:pt x="167" y="1029"/>
                    <a:pt x="271" y="994"/>
                    <a:pt x="341" y="994"/>
                  </a:cubicBezTo>
                  <a:cubicBezTo>
                    <a:pt x="348" y="987"/>
                    <a:pt x="361" y="987"/>
                    <a:pt x="369" y="980"/>
                  </a:cubicBezTo>
                  <a:cubicBezTo>
                    <a:pt x="375" y="973"/>
                    <a:pt x="375" y="966"/>
                    <a:pt x="383" y="959"/>
                  </a:cubicBezTo>
                  <a:cubicBezTo>
                    <a:pt x="327" y="917"/>
                    <a:pt x="306" y="862"/>
                    <a:pt x="285" y="813"/>
                  </a:cubicBezTo>
                  <a:cubicBezTo>
                    <a:pt x="278" y="792"/>
                    <a:pt x="271" y="771"/>
                    <a:pt x="265" y="764"/>
                  </a:cubicBezTo>
                  <a:cubicBezTo>
                    <a:pt x="243" y="744"/>
                    <a:pt x="209" y="709"/>
                    <a:pt x="195" y="660"/>
                  </a:cubicBezTo>
                  <a:cubicBezTo>
                    <a:pt x="174" y="618"/>
                    <a:pt x="174" y="569"/>
                    <a:pt x="195" y="528"/>
                  </a:cubicBezTo>
                  <a:cubicBezTo>
                    <a:pt x="188" y="486"/>
                    <a:pt x="181" y="445"/>
                    <a:pt x="181" y="403"/>
                  </a:cubicBezTo>
                  <a:cubicBezTo>
                    <a:pt x="174" y="341"/>
                    <a:pt x="188" y="285"/>
                    <a:pt x="202" y="229"/>
                  </a:cubicBezTo>
                  <a:cubicBezTo>
                    <a:pt x="209" y="229"/>
                    <a:pt x="209" y="229"/>
                    <a:pt x="209" y="229"/>
                  </a:cubicBezTo>
                  <a:cubicBezTo>
                    <a:pt x="229" y="152"/>
                    <a:pt x="278" y="97"/>
                    <a:pt x="334" y="62"/>
                  </a:cubicBezTo>
                  <a:cubicBezTo>
                    <a:pt x="390" y="20"/>
                    <a:pt x="466" y="0"/>
                    <a:pt x="550" y="0"/>
                  </a:cubicBezTo>
                  <a:cubicBezTo>
                    <a:pt x="577" y="0"/>
                    <a:pt x="619" y="0"/>
                    <a:pt x="660" y="7"/>
                  </a:cubicBezTo>
                  <a:cubicBezTo>
                    <a:pt x="709" y="14"/>
                    <a:pt x="751" y="34"/>
                    <a:pt x="779" y="69"/>
                  </a:cubicBezTo>
                  <a:cubicBezTo>
                    <a:pt x="835" y="62"/>
                    <a:pt x="883" y="97"/>
                    <a:pt x="918" y="138"/>
                  </a:cubicBezTo>
                  <a:cubicBezTo>
                    <a:pt x="967" y="194"/>
                    <a:pt x="1001" y="271"/>
                    <a:pt x="1008" y="319"/>
                  </a:cubicBezTo>
                  <a:cubicBezTo>
                    <a:pt x="1015" y="354"/>
                    <a:pt x="1015" y="389"/>
                    <a:pt x="1008" y="431"/>
                  </a:cubicBezTo>
                  <a:cubicBezTo>
                    <a:pt x="1008" y="459"/>
                    <a:pt x="1001" y="493"/>
                    <a:pt x="987" y="521"/>
                  </a:cubicBezTo>
                  <a:cubicBezTo>
                    <a:pt x="1015" y="569"/>
                    <a:pt x="1015" y="618"/>
                    <a:pt x="994" y="660"/>
                  </a:cubicBezTo>
                  <a:cubicBezTo>
                    <a:pt x="980" y="709"/>
                    <a:pt x="953" y="744"/>
                    <a:pt x="925" y="764"/>
                  </a:cubicBezTo>
                  <a:cubicBezTo>
                    <a:pt x="918" y="771"/>
                    <a:pt x="911" y="792"/>
                    <a:pt x="904" y="813"/>
                  </a:cubicBezTo>
                  <a:cubicBezTo>
                    <a:pt x="883" y="862"/>
                    <a:pt x="862" y="917"/>
                    <a:pt x="813" y="959"/>
                  </a:cubicBezTo>
                  <a:cubicBezTo>
                    <a:pt x="813" y="966"/>
                    <a:pt x="821" y="973"/>
                    <a:pt x="821" y="980"/>
                  </a:cubicBezTo>
                  <a:cubicBezTo>
                    <a:pt x="835" y="987"/>
                    <a:pt x="841" y="994"/>
                    <a:pt x="855" y="994"/>
                  </a:cubicBezTo>
                  <a:cubicBezTo>
                    <a:pt x="918" y="994"/>
                    <a:pt x="1022" y="1029"/>
                    <a:pt x="1099" y="1105"/>
                  </a:cubicBezTo>
                  <a:cubicBezTo>
                    <a:pt x="1154" y="1153"/>
                    <a:pt x="1196" y="1223"/>
                    <a:pt x="1196" y="1320"/>
                  </a:cubicBezTo>
                  <a:cubicBezTo>
                    <a:pt x="1196" y="1355"/>
                    <a:pt x="1168" y="1376"/>
                    <a:pt x="1140" y="1376"/>
                  </a:cubicBezTo>
                  <a:cubicBezTo>
                    <a:pt x="1112" y="1376"/>
                    <a:pt x="1092" y="1355"/>
                    <a:pt x="1092" y="1320"/>
                  </a:cubicBezTo>
                  <a:cubicBezTo>
                    <a:pt x="105" y="1320"/>
                    <a:pt x="105" y="1320"/>
                    <a:pt x="105" y="1320"/>
                  </a:cubicBezTo>
                  <a:close/>
                </a:path>
              </a:pathLst>
            </a:custGeom>
            <a:solidFill>
              <a:srgbClr val="FFFFFF"/>
            </a:solidFill>
            <a:ln w="60120" cap="flat">
              <a:solidFill>
                <a:srgbClr val="FFFFFF"/>
              </a:solidFill>
              <a:prstDash val="solid"/>
              <a:round/>
            </a:ln>
          </p:spPr>
          <p:txBody>
            <a:bodyPr vert="horz" wrap="none" lIns="29880" tIns="29880" rIns="29880" bIns="29880" anchor="ctr" anchorCtr="1" compatLnSpc="0"/>
            <a:lstStyle/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endParaRPr>
            </a:p>
          </p:txBody>
        </p:sp>
        <p:sp>
          <p:nvSpPr>
            <p:cNvPr id="18" name="Freeform 17"/>
            <p:cNvSpPr/>
            <p:nvPr/>
          </p:nvSpPr>
          <p:spPr>
            <a:xfrm>
              <a:off x="1996920" y="7031160"/>
              <a:ext cx="430200" cy="495000"/>
            </a:xfrm>
            <a:custGeom>
              <a:avLst/>
              <a:gdLst/>
              <a:ahLst/>
              <a:cxnLst>
                <a:cxn ang="3cd4">
                  <a:pos x="hc" y="t"/>
                </a:cxn>
                <a:cxn ang="cd2">
                  <a:pos x="l" y="vc"/>
                </a:cxn>
                <a:cxn ang="cd4">
                  <a:pos x="hc" y="b"/>
                </a:cxn>
                <a:cxn ang="0">
                  <a:pos x="r" y="vc"/>
                </a:cxn>
              </a:cxnLst>
              <a:rect l="l" t="t" r="r" b="b"/>
              <a:pathLst>
                <a:path w="1196" h="1376">
                  <a:moveTo>
                    <a:pt x="105" y="1320"/>
                  </a:moveTo>
                  <a:cubicBezTo>
                    <a:pt x="105" y="1355"/>
                    <a:pt x="84" y="1376"/>
                    <a:pt x="49" y="1376"/>
                  </a:cubicBezTo>
                  <a:cubicBezTo>
                    <a:pt x="21" y="1376"/>
                    <a:pt x="0" y="1355"/>
                    <a:pt x="0" y="1320"/>
                  </a:cubicBezTo>
                  <a:cubicBezTo>
                    <a:pt x="0" y="1223"/>
                    <a:pt x="42" y="1153"/>
                    <a:pt x="91" y="1105"/>
                  </a:cubicBezTo>
                  <a:cubicBezTo>
                    <a:pt x="167" y="1029"/>
                    <a:pt x="271" y="994"/>
                    <a:pt x="341" y="994"/>
                  </a:cubicBezTo>
                  <a:cubicBezTo>
                    <a:pt x="348" y="987"/>
                    <a:pt x="361" y="987"/>
                    <a:pt x="369" y="980"/>
                  </a:cubicBezTo>
                  <a:cubicBezTo>
                    <a:pt x="375" y="973"/>
                    <a:pt x="375" y="966"/>
                    <a:pt x="383" y="959"/>
                  </a:cubicBezTo>
                  <a:cubicBezTo>
                    <a:pt x="327" y="917"/>
                    <a:pt x="306" y="862"/>
                    <a:pt x="285" y="813"/>
                  </a:cubicBezTo>
                  <a:cubicBezTo>
                    <a:pt x="278" y="792"/>
                    <a:pt x="271" y="771"/>
                    <a:pt x="265" y="764"/>
                  </a:cubicBezTo>
                  <a:cubicBezTo>
                    <a:pt x="243" y="744"/>
                    <a:pt x="209" y="709"/>
                    <a:pt x="195" y="660"/>
                  </a:cubicBezTo>
                  <a:cubicBezTo>
                    <a:pt x="174" y="618"/>
                    <a:pt x="174" y="569"/>
                    <a:pt x="195" y="528"/>
                  </a:cubicBezTo>
                  <a:cubicBezTo>
                    <a:pt x="188" y="486"/>
                    <a:pt x="181" y="445"/>
                    <a:pt x="181" y="403"/>
                  </a:cubicBezTo>
                  <a:cubicBezTo>
                    <a:pt x="174" y="341"/>
                    <a:pt x="188" y="285"/>
                    <a:pt x="202" y="229"/>
                  </a:cubicBezTo>
                  <a:cubicBezTo>
                    <a:pt x="209" y="229"/>
                    <a:pt x="209" y="229"/>
                    <a:pt x="209" y="229"/>
                  </a:cubicBezTo>
                  <a:cubicBezTo>
                    <a:pt x="229" y="152"/>
                    <a:pt x="278" y="97"/>
                    <a:pt x="334" y="62"/>
                  </a:cubicBezTo>
                  <a:cubicBezTo>
                    <a:pt x="390" y="20"/>
                    <a:pt x="466" y="0"/>
                    <a:pt x="550" y="0"/>
                  </a:cubicBezTo>
                  <a:cubicBezTo>
                    <a:pt x="577" y="0"/>
                    <a:pt x="619" y="0"/>
                    <a:pt x="660" y="7"/>
                  </a:cubicBezTo>
                  <a:cubicBezTo>
                    <a:pt x="709" y="14"/>
                    <a:pt x="751" y="34"/>
                    <a:pt x="779" y="69"/>
                  </a:cubicBezTo>
                  <a:cubicBezTo>
                    <a:pt x="835" y="62"/>
                    <a:pt x="883" y="97"/>
                    <a:pt x="918" y="138"/>
                  </a:cubicBezTo>
                  <a:cubicBezTo>
                    <a:pt x="967" y="194"/>
                    <a:pt x="1001" y="271"/>
                    <a:pt x="1008" y="319"/>
                  </a:cubicBezTo>
                  <a:cubicBezTo>
                    <a:pt x="1015" y="354"/>
                    <a:pt x="1015" y="389"/>
                    <a:pt x="1008" y="431"/>
                  </a:cubicBezTo>
                  <a:cubicBezTo>
                    <a:pt x="1008" y="459"/>
                    <a:pt x="1001" y="493"/>
                    <a:pt x="987" y="521"/>
                  </a:cubicBezTo>
                  <a:cubicBezTo>
                    <a:pt x="1015" y="569"/>
                    <a:pt x="1015" y="618"/>
                    <a:pt x="994" y="660"/>
                  </a:cubicBezTo>
                  <a:cubicBezTo>
                    <a:pt x="980" y="709"/>
                    <a:pt x="953" y="744"/>
                    <a:pt x="925" y="764"/>
                  </a:cubicBezTo>
                  <a:cubicBezTo>
                    <a:pt x="918" y="771"/>
                    <a:pt x="911" y="792"/>
                    <a:pt x="904" y="813"/>
                  </a:cubicBezTo>
                  <a:cubicBezTo>
                    <a:pt x="883" y="862"/>
                    <a:pt x="862" y="917"/>
                    <a:pt x="813" y="959"/>
                  </a:cubicBezTo>
                  <a:cubicBezTo>
                    <a:pt x="813" y="966"/>
                    <a:pt x="821" y="973"/>
                    <a:pt x="821" y="980"/>
                  </a:cubicBezTo>
                  <a:cubicBezTo>
                    <a:pt x="835" y="987"/>
                    <a:pt x="841" y="994"/>
                    <a:pt x="855" y="994"/>
                  </a:cubicBezTo>
                  <a:cubicBezTo>
                    <a:pt x="918" y="994"/>
                    <a:pt x="1022" y="1029"/>
                    <a:pt x="1099" y="1105"/>
                  </a:cubicBezTo>
                  <a:cubicBezTo>
                    <a:pt x="1154" y="1153"/>
                    <a:pt x="1196" y="1223"/>
                    <a:pt x="1196" y="1320"/>
                  </a:cubicBezTo>
                  <a:cubicBezTo>
                    <a:pt x="1196" y="1355"/>
                    <a:pt x="1168" y="1376"/>
                    <a:pt x="1140" y="1376"/>
                  </a:cubicBezTo>
                  <a:cubicBezTo>
                    <a:pt x="1112" y="1376"/>
                    <a:pt x="1092" y="1355"/>
                    <a:pt x="1092" y="1320"/>
                  </a:cubicBezTo>
                  <a:cubicBezTo>
                    <a:pt x="1092" y="1258"/>
                    <a:pt x="1063" y="1209"/>
                    <a:pt x="1029" y="1181"/>
                  </a:cubicBezTo>
                  <a:cubicBezTo>
                    <a:pt x="973" y="1126"/>
                    <a:pt x="890" y="1098"/>
                    <a:pt x="849" y="1098"/>
                  </a:cubicBezTo>
                  <a:cubicBezTo>
                    <a:pt x="807" y="1091"/>
                    <a:pt x="772" y="1077"/>
                    <a:pt x="751" y="1049"/>
                  </a:cubicBezTo>
                  <a:cubicBezTo>
                    <a:pt x="723" y="1021"/>
                    <a:pt x="682" y="917"/>
                    <a:pt x="730" y="889"/>
                  </a:cubicBezTo>
                  <a:cubicBezTo>
                    <a:pt x="772" y="862"/>
                    <a:pt x="786" y="813"/>
                    <a:pt x="807" y="778"/>
                  </a:cubicBezTo>
                  <a:cubicBezTo>
                    <a:pt x="821" y="744"/>
                    <a:pt x="835" y="709"/>
                    <a:pt x="855" y="688"/>
                  </a:cubicBezTo>
                  <a:cubicBezTo>
                    <a:pt x="869" y="674"/>
                    <a:pt x="890" y="653"/>
                    <a:pt x="897" y="626"/>
                  </a:cubicBezTo>
                  <a:cubicBezTo>
                    <a:pt x="904" y="604"/>
                    <a:pt x="904" y="583"/>
                    <a:pt x="897" y="569"/>
                  </a:cubicBezTo>
                  <a:cubicBezTo>
                    <a:pt x="883" y="555"/>
                    <a:pt x="876" y="528"/>
                    <a:pt x="883" y="514"/>
                  </a:cubicBezTo>
                  <a:cubicBezTo>
                    <a:pt x="890" y="479"/>
                    <a:pt x="897" y="445"/>
                    <a:pt x="904" y="417"/>
                  </a:cubicBezTo>
                  <a:cubicBezTo>
                    <a:pt x="911" y="389"/>
                    <a:pt x="911" y="361"/>
                    <a:pt x="904" y="333"/>
                  </a:cubicBezTo>
                  <a:cubicBezTo>
                    <a:pt x="897" y="305"/>
                    <a:pt x="876" y="250"/>
                    <a:pt x="841" y="208"/>
                  </a:cubicBezTo>
                  <a:cubicBezTo>
                    <a:pt x="821" y="187"/>
                    <a:pt x="807" y="174"/>
                    <a:pt x="786" y="174"/>
                  </a:cubicBezTo>
                  <a:cubicBezTo>
                    <a:pt x="772" y="180"/>
                    <a:pt x="751" y="174"/>
                    <a:pt x="737" y="166"/>
                  </a:cubicBezTo>
                  <a:cubicBezTo>
                    <a:pt x="716" y="160"/>
                    <a:pt x="709" y="152"/>
                    <a:pt x="695" y="138"/>
                  </a:cubicBezTo>
                  <a:cubicBezTo>
                    <a:pt x="695" y="132"/>
                    <a:pt x="695" y="132"/>
                    <a:pt x="695" y="132"/>
                  </a:cubicBezTo>
                  <a:cubicBezTo>
                    <a:pt x="688" y="118"/>
                    <a:pt x="668" y="111"/>
                    <a:pt x="640" y="111"/>
                  </a:cubicBezTo>
                  <a:cubicBezTo>
                    <a:pt x="612" y="104"/>
                    <a:pt x="577" y="104"/>
                    <a:pt x="550" y="104"/>
                  </a:cubicBezTo>
                  <a:cubicBezTo>
                    <a:pt x="487" y="104"/>
                    <a:pt x="432" y="118"/>
                    <a:pt x="390" y="146"/>
                  </a:cubicBezTo>
                  <a:cubicBezTo>
                    <a:pt x="355" y="174"/>
                    <a:pt x="327" y="208"/>
                    <a:pt x="306" y="264"/>
                  </a:cubicBezTo>
                  <a:cubicBezTo>
                    <a:pt x="292" y="305"/>
                    <a:pt x="285" y="354"/>
                    <a:pt x="285" y="403"/>
                  </a:cubicBezTo>
                  <a:cubicBezTo>
                    <a:pt x="285" y="437"/>
                    <a:pt x="292" y="479"/>
                    <a:pt x="306" y="507"/>
                  </a:cubicBezTo>
                  <a:cubicBezTo>
                    <a:pt x="306" y="521"/>
                    <a:pt x="313" y="535"/>
                    <a:pt x="306" y="542"/>
                  </a:cubicBezTo>
                  <a:cubicBezTo>
                    <a:pt x="306" y="577"/>
                    <a:pt x="278" y="583"/>
                    <a:pt x="292" y="626"/>
                  </a:cubicBezTo>
                  <a:cubicBezTo>
                    <a:pt x="299" y="653"/>
                    <a:pt x="320" y="674"/>
                    <a:pt x="334" y="688"/>
                  </a:cubicBezTo>
                  <a:cubicBezTo>
                    <a:pt x="361" y="709"/>
                    <a:pt x="369" y="744"/>
                    <a:pt x="383" y="778"/>
                  </a:cubicBezTo>
                  <a:cubicBezTo>
                    <a:pt x="404" y="813"/>
                    <a:pt x="424" y="862"/>
                    <a:pt x="459" y="889"/>
                  </a:cubicBezTo>
                  <a:cubicBezTo>
                    <a:pt x="473" y="896"/>
                    <a:pt x="487" y="910"/>
                    <a:pt x="487" y="931"/>
                  </a:cubicBezTo>
                  <a:cubicBezTo>
                    <a:pt x="487" y="980"/>
                    <a:pt x="480" y="1021"/>
                    <a:pt x="445" y="1049"/>
                  </a:cubicBezTo>
                  <a:cubicBezTo>
                    <a:pt x="418" y="1077"/>
                    <a:pt x="383" y="1091"/>
                    <a:pt x="348" y="1098"/>
                  </a:cubicBezTo>
                  <a:cubicBezTo>
                    <a:pt x="299" y="1098"/>
                    <a:pt x="223" y="1126"/>
                    <a:pt x="167" y="1181"/>
                  </a:cubicBezTo>
                  <a:cubicBezTo>
                    <a:pt x="133" y="1209"/>
                    <a:pt x="105" y="1258"/>
                    <a:pt x="105" y="1320"/>
                  </a:cubicBezTo>
                  <a:close/>
                </a:path>
              </a:pathLst>
            </a:custGeom>
            <a:solidFill>
              <a:srgbClr val="024D7C"/>
            </a:solidFill>
            <a:ln cap="flat">
              <a:noFill/>
              <a:prstDash val="solid"/>
            </a:ln>
          </p:spPr>
          <p:txBody>
            <a:bodyPr vert="horz" wrap="none" lIns="90000" tIns="45000" rIns="90000" bIns="45000" anchor="ctr" anchorCtr="1" compatLnSpc="0"/>
            <a:lstStyle/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endParaRPr>
            </a:p>
          </p:txBody>
        </p:sp>
      </p:grpSp>
      <p:cxnSp>
        <p:nvCxnSpPr>
          <p:cNvPr id="29" name="Straight Connector 28"/>
          <p:cNvCxnSpPr/>
          <p:nvPr/>
        </p:nvCxnSpPr>
        <p:spPr>
          <a:xfrm>
            <a:off x="1834566" y="2749673"/>
            <a:ext cx="6346582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>
            <a:off x="1834566" y="4137749"/>
            <a:ext cx="6346582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>
            <a:off x="1834566" y="4747349"/>
            <a:ext cx="6346582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24287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7314">
        <p:fade/>
      </p:transition>
    </mc:Choice>
    <mc:Fallback xmlns="">
      <p:transition spd="med" advTm="7314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Voting: Results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2"/>
          </p:nvPr>
        </p:nvSpPr>
        <p:spPr>
          <a:xfrm>
            <a:off x="1698210" y="1621229"/>
            <a:ext cx="6008804" cy="4213225"/>
          </a:xfrm>
        </p:spPr>
        <p:txBody>
          <a:bodyPr/>
          <a:lstStyle/>
          <a:p>
            <a:pPr marL="0" indent="0">
              <a:spcBef>
                <a:spcPts val="1600"/>
              </a:spcBef>
              <a:buNone/>
            </a:pPr>
            <a:r>
              <a:rPr lang="en-US" dirty="0"/>
              <a:t>Certified results are available several days after the elections voting closes</a:t>
            </a:r>
          </a:p>
          <a:p>
            <a:pPr marL="0" indent="0">
              <a:spcBef>
                <a:spcPts val="1600"/>
              </a:spcBef>
              <a:buNone/>
            </a:pPr>
            <a:r>
              <a:rPr lang="en-US" dirty="0"/>
              <a:t>The election results are sent to a team of SOA leaders to review and verify the elections results</a:t>
            </a:r>
          </a:p>
          <a:p>
            <a:pPr marL="0" indent="0">
              <a:spcBef>
                <a:spcPts val="1600"/>
              </a:spcBef>
              <a:buNone/>
            </a:pPr>
            <a:r>
              <a:rPr lang="en-US" dirty="0"/>
              <a:t>Candidates are notified of the results </a:t>
            </a:r>
          </a:p>
          <a:p>
            <a:pPr marL="0" indent="0">
              <a:spcBef>
                <a:spcPts val="1600"/>
              </a:spcBef>
              <a:buNone/>
            </a:pPr>
            <a:r>
              <a:rPr lang="en-US" dirty="0"/>
              <a:t>Election results are communicated to members through an announcement and other SOA communications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25C4F4D4-6F9F-4101-B420-EAE9BABB75B0}" type="slidenum">
              <a:rPr lang="en-US" smtClean="0"/>
              <a:pPr/>
              <a:t>24</a:t>
            </a:fld>
            <a:endParaRPr lang="en-US" dirty="0"/>
          </a:p>
        </p:txBody>
      </p:sp>
      <p:grpSp>
        <p:nvGrpSpPr>
          <p:cNvPr id="5" name="Group 4"/>
          <p:cNvGrpSpPr/>
          <p:nvPr/>
        </p:nvGrpSpPr>
        <p:grpSpPr>
          <a:xfrm>
            <a:off x="7215973" y="155178"/>
            <a:ext cx="1637496" cy="1634836"/>
            <a:chOff x="4280093" y="1030232"/>
            <a:chExt cx="4470190" cy="4462928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80093" y="1030232"/>
              <a:ext cx="4470190" cy="4462927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3" cstate="print">
              <a:alphaModFix amt="5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80093" y="1030232"/>
              <a:ext cx="4470190" cy="4462928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4" cstate="print">
              <a:alphaModFix amt="5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80093" y="1030232"/>
              <a:ext cx="4470190" cy="4462927"/>
            </a:xfrm>
            <a:prstGeom prst="rect">
              <a:avLst/>
            </a:prstGeom>
          </p:spPr>
        </p:pic>
      </p:grpSp>
      <p:grpSp>
        <p:nvGrpSpPr>
          <p:cNvPr id="9" name="Group 8"/>
          <p:cNvGrpSpPr/>
          <p:nvPr/>
        </p:nvGrpSpPr>
        <p:grpSpPr>
          <a:xfrm>
            <a:off x="628650" y="1621229"/>
            <a:ext cx="825480" cy="630360"/>
            <a:chOff x="3075479" y="6828120"/>
            <a:chExt cx="825480" cy="630360"/>
          </a:xfrm>
        </p:grpSpPr>
        <p:sp>
          <p:nvSpPr>
            <p:cNvPr id="10" name="Freeform 9"/>
            <p:cNvSpPr/>
            <p:nvPr/>
          </p:nvSpPr>
          <p:spPr>
            <a:xfrm>
              <a:off x="3075479" y="6828120"/>
              <a:ext cx="825480" cy="630360"/>
            </a:xfrm>
            <a:custGeom>
              <a:avLst/>
              <a:gdLst/>
              <a:ahLst/>
              <a:cxnLst>
                <a:cxn ang="3cd4">
                  <a:pos x="hc" y="t"/>
                </a:cxn>
                <a:cxn ang="cd2">
                  <a:pos x="l" y="vc"/>
                </a:cxn>
                <a:cxn ang="cd4">
                  <a:pos x="hc" y="b"/>
                </a:cxn>
                <a:cxn ang="0">
                  <a:pos x="r" y="vc"/>
                </a:cxn>
              </a:cxnLst>
              <a:rect l="l" t="t" r="r" b="b"/>
              <a:pathLst>
                <a:path w="2294" h="1752">
                  <a:moveTo>
                    <a:pt x="2211" y="0"/>
                  </a:moveTo>
                  <a:cubicBezTo>
                    <a:pt x="83" y="0"/>
                    <a:pt x="83" y="0"/>
                    <a:pt x="83" y="0"/>
                  </a:cubicBezTo>
                  <a:cubicBezTo>
                    <a:pt x="35" y="0"/>
                    <a:pt x="0" y="42"/>
                    <a:pt x="0" y="84"/>
                  </a:cubicBezTo>
                  <a:cubicBezTo>
                    <a:pt x="0" y="1377"/>
                    <a:pt x="0" y="1377"/>
                    <a:pt x="0" y="1377"/>
                  </a:cubicBezTo>
                  <a:cubicBezTo>
                    <a:pt x="0" y="1418"/>
                    <a:pt x="35" y="1453"/>
                    <a:pt x="83" y="1453"/>
                  </a:cubicBezTo>
                  <a:cubicBezTo>
                    <a:pt x="1008" y="1453"/>
                    <a:pt x="1008" y="1453"/>
                    <a:pt x="1008" y="1453"/>
                  </a:cubicBezTo>
                  <a:cubicBezTo>
                    <a:pt x="827" y="1620"/>
                    <a:pt x="827" y="1620"/>
                    <a:pt x="827" y="1620"/>
                  </a:cubicBezTo>
                  <a:cubicBezTo>
                    <a:pt x="785" y="1620"/>
                    <a:pt x="758" y="1648"/>
                    <a:pt x="758" y="1683"/>
                  </a:cubicBezTo>
                  <a:cubicBezTo>
                    <a:pt x="758" y="1717"/>
                    <a:pt x="785" y="1752"/>
                    <a:pt x="827" y="1752"/>
                  </a:cubicBezTo>
                  <a:cubicBezTo>
                    <a:pt x="1467" y="1752"/>
                    <a:pt x="1467" y="1752"/>
                    <a:pt x="1467" y="1752"/>
                  </a:cubicBezTo>
                  <a:cubicBezTo>
                    <a:pt x="1509" y="1752"/>
                    <a:pt x="1536" y="1717"/>
                    <a:pt x="1536" y="1683"/>
                  </a:cubicBezTo>
                  <a:cubicBezTo>
                    <a:pt x="1536" y="1648"/>
                    <a:pt x="1509" y="1620"/>
                    <a:pt x="1467" y="1620"/>
                  </a:cubicBezTo>
                  <a:cubicBezTo>
                    <a:pt x="1286" y="1453"/>
                    <a:pt x="1286" y="1453"/>
                    <a:pt x="1286" y="1453"/>
                  </a:cubicBezTo>
                  <a:cubicBezTo>
                    <a:pt x="2211" y="1453"/>
                    <a:pt x="2211" y="1453"/>
                    <a:pt x="2211" y="1453"/>
                  </a:cubicBezTo>
                  <a:cubicBezTo>
                    <a:pt x="2252" y="1453"/>
                    <a:pt x="2294" y="1418"/>
                    <a:pt x="2294" y="1377"/>
                  </a:cubicBezTo>
                  <a:cubicBezTo>
                    <a:pt x="2294" y="84"/>
                    <a:pt x="2294" y="84"/>
                    <a:pt x="2294" y="84"/>
                  </a:cubicBezTo>
                  <a:cubicBezTo>
                    <a:pt x="2294" y="42"/>
                    <a:pt x="2252" y="0"/>
                    <a:pt x="2211" y="0"/>
                  </a:cubicBezTo>
                  <a:close/>
                  <a:moveTo>
                    <a:pt x="2148" y="1314"/>
                  </a:moveTo>
                  <a:cubicBezTo>
                    <a:pt x="139" y="1314"/>
                    <a:pt x="139" y="1314"/>
                    <a:pt x="139" y="1314"/>
                  </a:cubicBezTo>
                  <a:cubicBezTo>
                    <a:pt x="139" y="147"/>
                    <a:pt x="139" y="147"/>
                    <a:pt x="139" y="147"/>
                  </a:cubicBezTo>
                  <a:cubicBezTo>
                    <a:pt x="2148" y="147"/>
                    <a:pt x="2148" y="147"/>
                    <a:pt x="2148" y="147"/>
                  </a:cubicBezTo>
                  <a:close/>
                </a:path>
              </a:pathLst>
            </a:custGeom>
            <a:solidFill>
              <a:srgbClr val="024D7C"/>
            </a:solidFill>
            <a:ln cap="flat">
              <a:noFill/>
              <a:prstDash val="solid"/>
            </a:ln>
          </p:spPr>
          <p:txBody>
            <a:bodyPr vert="horz" wrap="none" lIns="90000" tIns="45000" rIns="90000" bIns="45000" anchor="ctr" anchorCtr="1" compatLnSpc="0"/>
            <a:lstStyle/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endParaRPr>
            </a:p>
          </p:txBody>
        </p:sp>
        <p:sp>
          <p:nvSpPr>
            <p:cNvPr id="11" name="Freeform 10"/>
            <p:cNvSpPr/>
            <p:nvPr/>
          </p:nvSpPr>
          <p:spPr>
            <a:xfrm>
              <a:off x="3195720" y="6908400"/>
              <a:ext cx="154800" cy="152280"/>
            </a:xfrm>
            <a:custGeom>
              <a:avLst/>
              <a:gdLst/>
              <a:ahLst/>
              <a:cxnLst>
                <a:cxn ang="3cd4">
                  <a:pos x="hc" y="t"/>
                </a:cxn>
                <a:cxn ang="cd2">
                  <a:pos x="l" y="vc"/>
                </a:cxn>
                <a:cxn ang="cd4">
                  <a:pos x="hc" y="b"/>
                </a:cxn>
                <a:cxn ang="0">
                  <a:pos x="r" y="vc"/>
                </a:cxn>
              </a:cxnLst>
              <a:rect l="l" t="t" r="r" b="b"/>
              <a:pathLst>
                <a:path w="431" h="424">
                  <a:moveTo>
                    <a:pt x="431" y="424"/>
                  </a:moveTo>
                  <a:lnTo>
                    <a:pt x="0" y="424"/>
                  </a:lnTo>
                  <a:lnTo>
                    <a:pt x="0" y="0"/>
                  </a:lnTo>
                  <a:lnTo>
                    <a:pt x="431" y="0"/>
                  </a:lnTo>
                  <a:close/>
                </a:path>
              </a:pathLst>
            </a:custGeom>
            <a:solidFill>
              <a:srgbClr val="024D7C"/>
            </a:solidFill>
            <a:ln cap="flat">
              <a:noFill/>
              <a:prstDash val="solid"/>
            </a:ln>
          </p:spPr>
          <p:txBody>
            <a:bodyPr vert="horz" wrap="none" lIns="90000" tIns="45000" rIns="90000" bIns="45000" anchor="ctr" anchorCtr="1" compatLnSpc="0"/>
            <a:lstStyle/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endParaRPr>
            </a:p>
          </p:txBody>
        </p:sp>
        <p:sp>
          <p:nvSpPr>
            <p:cNvPr id="12" name="Freeform 11"/>
            <p:cNvSpPr/>
            <p:nvPr/>
          </p:nvSpPr>
          <p:spPr>
            <a:xfrm>
              <a:off x="3375720" y="7005959"/>
              <a:ext cx="234720" cy="12240"/>
            </a:xfrm>
            <a:custGeom>
              <a:avLst/>
              <a:gdLst/>
              <a:ahLst/>
              <a:cxnLst>
                <a:cxn ang="3cd4">
                  <a:pos x="hc" y="t"/>
                </a:cxn>
                <a:cxn ang="cd2">
                  <a:pos x="l" y="vc"/>
                </a:cxn>
                <a:cxn ang="cd4">
                  <a:pos x="hc" y="b"/>
                </a:cxn>
                <a:cxn ang="0">
                  <a:pos x="r" y="vc"/>
                </a:cxn>
              </a:cxnLst>
              <a:rect l="l" t="t" r="r" b="b"/>
              <a:pathLst>
                <a:path w="653" h="35">
                  <a:moveTo>
                    <a:pt x="21" y="35"/>
                  </a:moveTo>
                  <a:cubicBezTo>
                    <a:pt x="633" y="35"/>
                    <a:pt x="633" y="35"/>
                    <a:pt x="633" y="35"/>
                  </a:cubicBezTo>
                  <a:cubicBezTo>
                    <a:pt x="640" y="35"/>
                    <a:pt x="653" y="28"/>
                    <a:pt x="653" y="14"/>
                  </a:cubicBezTo>
                  <a:cubicBezTo>
                    <a:pt x="653" y="7"/>
                    <a:pt x="640" y="0"/>
                    <a:pt x="633" y="0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7" y="0"/>
                    <a:pt x="0" y="7"/>
                    <a:pt x="0" y="14"/>
                  </a:cubicBezTo>
                  <a:cubicBezTo>
                    <a:pt x="0" y="28"/>
                    <a:pt x="7" y="35"/>
                    <a:pt x="21" y="35"/>
                  </a:cubicBezTo>
                  <a:close/>
                </a:path>
              </a:pathLst>
            </a:custGeom>
            <a:solidFill>
              <a:srgbClr val="024D7C"/>
            </a:solidFill>
            <a:ln cap="flat">
              <a:noFill/>
              <a:prstDash val="solid"/>
            </a:ln>
          </p:spPr>
          <p:txBody>
            <a:bodyPr vert="horz" wrap="none" lIns="90000" tIns="45000" rIns="90000" bIns="45000" anchor="ctr" anchorCtr="1" compatLnSpc="0"/>
            <a:lstStyle/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endParaRPr>
            </a:p>
          </p:txBody>
        </p:sp>
        <p:sp>
          <p:nvSpPr>
            <p:cNvPr id="13" name="Freeform 12"/>
            <p:cNvSpPr/>
            <p:nvPr/>
          </p:nvSpPr>
          <p:spPr>
            <a:xfrm>
              <a:off x="3375720" y="6966000"/>
              <a:ext cx="117360" cy="14760"/>
            </a:xfrm>
            <a:custGeom>
              <a:avLst/>
              <a:gdLst/>
              <a:ahLst/>
              <a:cxnLst>
                <a:cxn ang="3cd4">
                  <a:pos x="hc" y="t"/>
                </a:cxn>
                <a:cxn ang="cd2">
                  <a:pos x="l" y="vc"/>
                </a:cxn>
                <a:cxn ang="cd4">
                  <a:pos x="hc" y="b"/>
                </a:cxn>
                <a:cxn ang="0">
                  <a:pos x="r" y="vc"/>
                </a:cxn>
              </a:cxnLst>
              <a:rect l="l" t="t" r="r" b="b"/>
              <a:pathLst>
                <a:path w="327" h="42">
                  <a:moveTo>
                    <a:pt x="21" y="42"/>
                  </a:moveTo>
                  <a:cubicBezTo>
                    <a:pt x="313" y="42"/>
                    <a:pt x="313" y="42"/>
                    <a:pt x="313" y="42"/>
                  </a:cubicBezTo>
                  <a:cubicBezTo>
                    <a:pt x="320" y="42"/>
                    <a:pt x="327" y="34"/>
                    <a:pt x="327" y="21"/>
                  </a:cubicBezTo>
                  <a:cubicBezTo>
                    <a:pt x="327" y="7"/>
                    <a:pt x="320" y="0"/>
                    <a:pt x="313" y="0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7" y="0"/>
                    <a:pt x="0" y="7"/>
                    <a:pt x="0" y="21"/>
                  </a:cubicBezTo>
                  <a:cubicBezTo>
                    <a:pt x="0" y="34"/>
                    <a:pt x="7" y="42"/>
                    <a:pt x="21" y="42"/>
                  </a:cubicBezTo>
                  <a:close/>
                </a:path>
              </a:pathLst>
            </a:custGeom>
            <a:solidFill>
              <a:srgbClr val="024D7C"/>
            </a:solidFill>
            <a:ln cap="flat">
              <a:noFill/>
              <a:prstDash val="solid"/>
            </a:ln>
          </p:spPr>
          <p:txBody>
            <a:bodyPr vert="horz" wrap="none" lIns="90000" tIns="45000" rIns="90000" bIns="45000" anchor="ctr" anchorCtr="1" compatLnSpc="0"/>
            <a:lstStyle/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endParaRPr>
            </a:p>
          </p:txBody>
        </p:sp>
        <p:sp>
          <p:nvSpPr>
            <p:cNvPr id="14" name="Freeform 13"/>
            <p:cNvSpPr/>
            <p:nvPr/>
          </p:nvSpPr>
          <p:spPr>
            <a:xfrm>
              <a:off x="3225600" y="6935759"/>
              <a:ext cx="87480" cy="102240"/>
            </a:xfrm>
            <a:custGeom>
              <a:avLst/>
              <a:gdLst/>
              <a:ahLst/>
              <a:cxnLst>
                <a:cxn ang="3cd4">
                  <a:pos x="hc" y="t"/>
                </a:cxn>
                <a:cxn ang="cd2">
                  <a:pos x="l" y="vc"/>
                </a:cxn>
                <a:cxn ang="cd4">
                  <a:pos x="hc" y="b"/>
                </a:cxn>
                <a:cxn ang="0">
                  <a:pos x="r" y="vc"/>
                </a:cxn>
              </a:cxnLst>
              <a:rect l="l" t="t" r="r" b="b"/>
              <a:pathLst>
                <a:path w="244" h="285">
                  <a:moveTo>
                    <a:pt x="244" y="285"/>
                  </a:moveTo>
                  <a:cubicBezTo>
                    <a:pt x="244" y="285"/>
                    <a:pt x="244" y="258"/>
                    <a:pt x="230" y="244"/>
                  </a:cubicBezTo>
                  <a:cubicBezTo>
                    <a:pt x="216" y="230"/>
                    <a:pt x="195" y="223"/>
                    <a:pt x="181" y="223"/>
                  </a:cubicBezTo>
                  <a:cubicBezTo>
                    <a:pt x="174" y="223"/>
                    <a:pt x="167" y="216"/>
                    <a:pt x="167" y="209"/>
                  </a:cubicBezTo>
                  <a:cubicBezTo>
                    <a:pt x="160" y="202"/>
                    <a:pt x="160" y="195"/>
                    <a:pt x="160" y="195"/>
                  </a:cubicBezTo>
                  <a:cubicBezTo>
                    <a:pt x="160" y="195"/>
                    <a:pt x="174" y="189"/>
                    <a:pt x="181" y="167"/>
                  </a:cubicBezTo>
                  <a:cubicBezTo>
                    <a:pt x="181" y="161"/>
                    <a:pt x="188" y="161"/>
                    <a:pt x="188" y="153"/>
                  </a:cubicBezTo>
                  <a:cubicBezTo>
                    <a:pt x="209" y="140"/>
                    <a:pt x="209" y="118"/>
                    <a:pt x="202" y="105"/>
                  </a:cubicBezTo>
                  <a:cubicBezTo>
                    <a:pt x="202" y="91"/>
                    <a:pt x="209" y="77"/>
                    <a:pt x="202" y="63"/>
                  </a:cubicBezTo>
                  <a:cubicBezTo>
                    <a:pt x="202" y="42"/>
                    <a:pt x="195" y="14"/>
                    <a:pt x="174" y="14"/>
                  </a:cubicBezTo>
                  <a:cubicBezTo>
                    <a:pt x="160" y="0"/>
                    <a:pt x="139" y="0"/>
                    <a:pt x="125" y="0"/>
                  </a:cubicBezTo>
                  <a:cubicBezTo>
                    <a:pt x="105" y="0"/>
                    <a:pt x="56" y="8"/>
                    <a:pt x="49" y="42"/>
                  </a:cubicBezTo>
                  <a:cubicBezTo>
                    <a:pt x="42" y="70"/>
                    <a:pt x="49" y="105"/>
                    <a:pt x="49" y="105"/>
                  </a:cubicBezTo>
                  <a:cubicBezTo>
                    <a:pt x="49" y="105"/>
                    <a:pt x="28" y="126"/>
                    <a:pt x="56" y="146"/>
                  </a:cubicBezTo>
                  <a:cubicBezTo>
                    <a:pt x="69" y="167"/>
                    <a:pt x="69" y="181"/>
                    <a:pt x="83" y="195"/>
                  </a:cubicBezTo>
                  <a:cubicBezTo>
                    <a:pt x="83" y="195"/>
                    <a:pt x="91" y="216"/>
                    <a:pt x="69" y="216"/>
                  </a:cubicBezTo>
                  <a:cubicBezTo>
                    <a:pt x="56" y="223"/>
                    <a:pt x="0" y="230"/>
                    <a:pt x="0" y="285"/>
                  </a:cubicBezTo>
                </a:path>
              </a:pathLst>
            </a:custGeom>
            <a:noFill/>
            <a:ln w="12600" cap="flat">
              <a:solidFill>
                <a:srgbClr val="FFFFFF"/>
              </a:solidFill>
              <a:prstDash val="solid"/>
              <a:round/>
            </a:ln>
          </p:spPr>
          <p:txBody>
            <a:bodyPr vert="horz" wrap="none" lIns="6120" tIns="6120" rIns="6120" bIns="6120" anchor="ctr" anchorCtr="1" compatLnSpc="0"/>
            <a:lstStyle/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endParaRPr>
            </a:p>
          </p:txBody>
        </p:sp>
        <p:sp>
          <p:nvSpPr>
            <p:cNvPr id="15" name="Freeform 14"/>
            <p:cNvSpPr/>
            <p:nvPr/>
          </p:nvSpPr>
          <p:spPr>
            <a:xfrm>
              <a:off x="3620880" y="7113599"/>
              <a:ext cx="129960" cy="129960"/>
            </a:xfrm>
            <a:custGeom>
              <a:avLst/>
              <a:gdLst/>
              <a:ahLst/>
              <a:cxnLst>
                <a:cxn ang="3cd4">
                  <a:pos x="hc" y="t"/>
                </a:cxn>
                <a:cxn ang="cd2">
                  <a:pos x="l" y="vc"/>
                </a:cxn>
                <a:cxn ang="cd4">
                  <a:pos x="hc" y="b"/>
                </a:cxn>
                <a:cxn ang="0">
                  <a:pos x="r" y="vc"/>
                </a:cxn>
              </a:cxnLst>
              <a:rect l="l" t="t" r="r" b="b"/>
              <a:pathLst>
                <a:path w="362" h="362">
                  <a:moveTo>
                    <a:pt x="216" y="216"/>
                  </a:moveTo>
                  <a:cubicBezTo>
                    <a:pt x="202" y="222"/>
                    <a:pt x="195" y="230"/>
                    <a:pt x="181" y="230"/>
                  </a:cubicBezTo>
                  <a:cubicBezTo>
                    <a:pt x="167" y="230"/>
                    <a:pt x="161" y="222"/>
                    <a:pt x="147" y="216"/>
                  </a:cubicBezTo>
                  <a:cubicBezTo>
                    <a:pt x="139" y="202"/>
                    <a:pt x="139" y="195"/>
                    <a:pt x="139" y="181"/>
                  </a:cubicBezTo>
                  <a:cubicBezTo>
                    <a:pt x="139" y="167"/>
                    <a:pt x="139" y="160"/>
                    <a:pt x="147" y="153"/>
                  </a:cubicBezTo>
                  <a:cubicBezTo>
                    <a:pt x="161" y="139"/>
                    <a:pt x="167" y="139"/>
                    <a:pt x="181" y="139"/>
                  </a:cubicBezTo>
                  <a:cubicBezTo>
                    <a:pt x="195" y="139"/>
                    <a:pt x="202" y="139"/>
                    <a:pt x="216" y="153"/>
                  </a:cubicBezTo>
                  <a:cubicBezTo>
                    <a:pt x="223" y="160"/>
                    <a:pt x="223" y="167"/>
                    <a:pt x="223" y="181"/>
                  </a:cubicBezTo>
                  <a:cubicBezTo>
                    <a:pt x="223" y="195"/>
                    <a:pt x="223" y="202"/>
                    <a:pt x="216" y="216"/>
                  </a:cubicBezTo>
                  <a:lnTo>
                    <a:pt x="181" y="118"/>
                  </a:lnTo>
                  <a:cubicBezTo>
                    <a:pt x="167" y="118"/>
                    <a:pt x="147" y="125"/>
                    <a:pt x="139" y="139"/>
                  </a:cubicBezTo>
                  <a:cubicBezTo>
                    <a:pt x="126" y="146"/>
                    <a:pt x="119" y="167"/>
                    <a:pt x="119" y="181"/>
                  </a:cubicBezTo>
                  <a:cubicBezTo>
                    <a:pt x="119" y="202"/>
                    <a:pt x="126" y="216"/>
                    <a:pt x="139" y="222"/>
                  </a:cubicBezTo>
                  <a:cubicBezTo>
                    <a:pt x="147" y="236"/>
                    <a:pt x="167" y="243"/>
                    <a:pt x="181" y="243"/>
                  </a:cubicBezTo>
                  <a:cubicBezTo>
                    <a:pt x="202" y="243"/>
                    <a:pt x="216" y="236"/>
                    <a:pt x="223" y="222"/>
                  </a:cubicBezTo>
                  <a:cubicBezTo>
                    <a:pt x="237" y="216"/>
                    <a:pt x="244" y="202"/>
                    <a:pt x="244" y="181"/>
                  </a:cubicBezTo>
                  <a:cubicBezTo>
                    <a:pt x="244" y="167"/>
                    <a:pt x="237" y="146"/>
                    <a:pt x="223" y="139"/>
                  </a:cubicBezTo>
                  <a:cubicBezTo>
                    <a:pt x="216" y="125"/>
                    <a:pt x="202" y="118"/>
                    <a:pt x="181" y="118"/>
                  </a:cubicBezTo>
                  <a:lnTo>
                    <a:pt x="334" y="195"/>
                  </a:lnTo>
                  <a:cubicBezTo>
                    <a:pt x="306" y="195"/>
                    <a:pt x="306" y="195"/>
                    <a:pt x="306" y="195"/>
                  </a:cubicBezTo>
                  <a:cubicBezTo>
                    <a:pt x="293" y="195"/>
                    <a:pt x="293" y="202"/>
                    <a:pt x="285" y="208"/>
                  </a:cubicBezTo>
                  <a:cubicBezTo>
                    <a:pt x="285" y="216"/>
                    <a:pt x="285" y="216"/>
                    <a:pt x="285" y="222"/>
                  </a:cubicBezTo>
                  <a:cubicBezTo>
                    <a:pt x="279" y="230"/>
                    <a:pt x="279" y="236"/>
                    <a:pt x="271" y="236"/>
                  </a:cubicBezTo>
                  <a:cubicBezTo>
                    <a:pt x="271" y="243"/>
                    <a:pt x="271" y="250"/>
                    <a:pt x="279" y="257"/>
                  </a:cubicBezTo>
                  <a:cubicBezTo>
                    <a:pt x="299" y="278"/>
                    <a:pt x="299" y="278"/>
                    <a:pt x="299" y="278"/>
                  </a:cubicBezTo>
                  <a:cubicBezTo>
                    <a:pt x="279" y="299"/>
                    <a:pt x="279" y="299"/>
                    <a:pt x="279" y="299"/>
                  </a:cubicBezTo>
                  <a:cubicBezTo>
                    <a:pt x="258" y="278"/>
                    <a:pt x="258" y="278"/>
                    <a:pt x="258" y="278"/>
                  </a:cubicBezTo>
                  <a:cubicBezTo>
                    <a:pt x="251" y="271"/>
                    <a:pt x="244" y="271"/>
                    <a:pt x="237" y="278"/>
                  </a:cubicBezTo>
                  <a:cubicBezTo>
                    <a:pt x="237" y="278"/>
                    <a:pt x="230" y="278"/>
                    <a:pt x="223" y="285"/>
                  </a:cubicBezTo>
                  <a:cubicBezTo>
                    <a:pt x="216" y="285"/>
                    <a:pt x="209" y="285"/>
                    <a:pt x="209" y="285"/>
                  </a:cubicBezTo>
                  <a:cubicBezTo>
                    <a:pt x="202" y="292"/>
                    <a:pt x="195" y="299"/>
                    <a:pt x="195" y="306"/>
                  </a:cubicBezTo>
                  <a:cubicBezTo>
                    <a:pt x="195" y="334"/>
                    <a:pt x="195" y="334"/>
                    <a:pt x="195" y="334"/>
                  </a:cubicBezTo>
                  <a:cubicBezTo>
                    <a:pt x="167" y="334"/>
                    <a:pt x="167" y="334"/>
                    <a:pt x="167" y="334"/>
                  </a:cubicBezTo>
                  <a:cubicBezTo>
                    <a:pt x="167" y="306"/>
                    <a:pt x="167" y="306"/>
                    <a:pt x="167" y="306"/>
                  </a:cubicBezTo>
                  <a:cubicBezTo>
                    <a:pt x="167" y="299"/>
                    <a:pt x="161" y="292"/>
                    <a:pt x="153" y="285"/>
                  </a:cubicBezTo>
                  <a:cubicBezTo>
                    <a:pt x="153" y="285"/>
                    <a:pt x="147" y="285"/>
                    <a:pt x="139" y="285"/>
                  </a:cubicBezTo>
                  <a:cubicBezTo>
                    <a:pt x="133" y="278"/>
                    <a:pt x="126" y="278"/>
                    <a:pt x="126" y="278"/>
                  </a:cubicBezTo>
                  <a:cubicBezTo>
                    <a:pt x="119" y="271"/>
                    <a:pt x="112" y="271"/>
                    <a:pt x="104" y="278"/>
                  </a:cubicBezTo>
                  <a:cubicBezTo>
                    <a:pt x="84" y="299"/>
                    <a:pt x="84" y="299"/>
                    <a:pt x="84" y="299"/>
                  </a:cubicBezTo>
                  <a:cubicBezTo>
                    <a:pt x="63" y="278"/>
                    <a:pt x="63" y="278"/>
                    <a:pt x="63" y="278"/>
                  </a:cubicBezTo>
                  <a:cubicBezTo>
                    <a:pt x="84" y="257"/>
                    <a:pt x="84" y="257"/>
                    <a:pt x="84" y="257"/>
                  </a:cubicBezTo>
                  <a:cubicBezTo>
                    <a:pt x="91" y="250"/>
                    <a:pt x="91" y="243"/>
                    <a:pt x="91" y="236"/>
                  </a:cubicBezTo>
                  <a:cubicBezTo>
                    <a:pt x="84" y="236"/>
                    <a:pt x="84" y="230"/>
                    <a:pt x="77" y="222"/>
                  </a:cubicBezTo>
                  <a:cubicBezTo>
                    <a:pt x="77" y="216"/>
                    <a:pt x="77" y="216"/>
                    <a:pt x="77" y="208"/>
                  </a:cubicBezTo>
                  <a:cubicBezTo>
                    <a:pt x="70" y="202"/>
                    <a:pt x="70" y="195"/>
                    <a:pt x="63" y="195"/>
                  </a:cubicBezTo>
                  <a:cubicBezTo>
                    <a:pt x="28" y="195"/>
                    <a:pt x="28" y="195"/>
                    <a:pt x="28" y="195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63" y="167"/>
                    <a:pt x="63" y="167"/>
                    <a:pt x="63" y="167"/>
                  </a:cubicBezTo>
                  <a:cubicBezTo>
                    <a:pt x="70" y="167"/>
                    <a:pt x="77" y="160"/>
                    <a:pt x="77" y="153"/>
                  </a:cubicBezTo>
                  <a:cubicBezTo>
                    <a:pt x="77" y="153"/>
                    <a:pt x="77" y="146"/>
                    <a:pt x="77" y="139"/>
                  </a:cubicBezTo>
                  <a:cubicBezTo>
                    <a:pt x="84" y="132"/>
                    <a:pt x="84" y="125"/>
                    <a:pt x="91" y="125"/>
                  </a:cubicBezTo>
                  <a:cubicBezTo>
                    <a:pt x="91" y="118"/>
                    <a:pt x="91" y="112"/>
                    <a:pt x="84" y="104"/>
                  </a:cubicBezTo>
                  <a:cubicBezTo>
                    <a:pt x="63" y="84"/>
                    <a:pt x="63" y="84"/>
                    <a:pt x="63" y="84"/>
                  </a:cubicBezTo>
                  <a:cubicBezTo>
                    <a:pt x="84" y="63"/>
                    <a:pt x="84" y="63"/>
                    <a:pt x="84" y="63"/>
                  </a:cubicBezTo>
                  <a:cubicBezTo>
                    <a:pt x="104" y="84"/>
                    <a:pt x="104" y="84"/>
                    <a:pt x="104" y="84"/>
                  </a:cubicBezTo>
                  <a:cubicBezTo>
                    <a:pt x="112" y="90"/>
                    <a:pt x="119" y="90"/>
                    <a:pt x="126" y="90"/>
                  </a:cubicBezTo>
                  <a:cubicBezTo>
                    <a:pt x="126" y="84"/>
                    <a:pt x="133" y="84"/>
                    <a:pt x="139" y="84"/>
                  </a:cubicBezTo>
                  <a:cubicBezTo>
                    <a:pt x="147" y="76"/>
                    <a:pt x="153" y="76"/>
                    <a:pt x="153" y="76"/>
                  </a:cubicBezTo>
                  <a:cubicBezTo>
                    <a:pt x="161" y="70"/>
                    <a:pt x="167" y="70"/>
                    <a:pt x="167" y="63"/>
                  </a:cubicBezTo>
                  <a:cubicBezTo>
                    <a:pt x="167" y="28"/>
                    <a:pt x="167" y="28"/>
                    <a:pt x="167" y="28"/>
                  </a:cubicBezTo>
                  <a:cubicBezTo>
                    <a:pt x="195" y="28"/>
                    <a:pt x="195" y="28"/>
                    <a:pt x="195" y="28"/>
                  </a:cubicBezTo>
                  <a:cubicBezTo>
                    <a:pt x="195" y="63"/>
                    <a:pt x="195" y="63"/>
                    <a:pt x="195" y="63"/>
                  </a:cubicBezTo>
                  <a:cubicBezTo>
                    <a:pt x="195" y="70"/>
                    <a:pt x="202" y="76"/>
                    <a:pt x="209" y="76"/>
                  </a:cubicBezTo>
                  <a:cubicBezTo>
                    <a:pt x="216" y="76"/>
                    <a:pt x="216" y="76"/>
                    <a:pt x="223" y="84"/>
                  </a:cubicBezTo>
                  <a:cubicBezTo>
                    <a:pt x="230" y="84"/>
                    <a:pt x="237" y="84"/>
                    <a:pt x="237" y="90"/>
                  </a:cubicBezTo>
                  <a:cubicBezTo>
                    <a:pt x="244" y="90"/>
                    <a:pt x="251" y="90"/>
                    <a:pt x="258" y="84"/>
                  </a:cubicBezTo>
                  <a:cubicBezTo>
                    <a:pt x="279" y="63"/>
                    <a:pt x="279" y="63"/>
                    <a:pt x="279" y="63"/>
                  </a:cubicBezTo>
                  <a:cubicBezTo>
                    <a:pt x="299" y="84"/>
                    <a:pt x="299" y="84"/>
                    <a:pt x="299" y="84"/>
                  </a:cubicBezTo>
                  <a:cubicBezTo>
                    <a:pt x="279" y="104"/>
                    <a:pt x="279" y="104"/>
                    <a:pt x="279" y="104"/>
                  </a:cubicBezTo>
                  <a:cubicBezTo>
                    <a:pt x="271" y="112"/>
                    <a:pt x="271" y="118"/>
                    <a:pt x="279" y="125"/>
                  </a:cubicBezTo>
                  <a:cubicBezTo>
                    <a:pt x="279" y="132"/>
                    <a:pt x="279" y="132"/>
                    <a:pt x="285" y="139"/>
                  </a:cubicBezTo>
                  <a:cubicBezTo>
                    <a:pt x="285" y="146"/>
                    <a:pt x="285" y="153"/>
                    <a:pt x="285" y="160"/>
                  </a:cubicBezTo>
                  <a:cubicBezTo>
                    <a:pt x="293" y="167"/>
                    <a:pt x="299" y="167"/>
                    <a:pt x="306" y="167"/>
                  </a:cubicBezTo>
                  <a:cubicBezTo>
                    <a:pt x="334" y="167"/>
                    <a:pt x="334" y="167"/>
                    <a:pt x="334" y="167"/>
                  </a:cubicBezTo>
                  <a:close/>
                  <a:moveTo>
                    <a:pt x="348" y="139"/>
                  </a:moveTo>
                  <a:cubicBezTo>
                    <a:pt x="313" y="139"/>
                    <a:pt x="313" y="139"/>
                    <a:pt x="313" y="139"/>
                  </a:cubicBezTo>
                  <a:cubicBezTo>
                    <a:pt x="313" y="132"/>
                    <a:pt x="313" y="132"/>
                    <a:pt x="313" y="132"/>
                  </a:cubicBezTo>
                  <a:cubicBezTo>
                    <a:pt x="313" y="125"/>
                    <a:pt x="313" y="125"/>
                    <a:pt x="313" y="125"/>
                  </a:cubicBezTo>
                  <a:cubicBezTo>
                    <a:pt x="306" y="125"/>
                    <a:pt x="306" y="118"/>
                    <a:pt x="306" y="118"/>
                  </a:cubicBezTo>
                  <a:cubicBezTo>
                    <a:pt x="327" y="90"/>
                    <a:pt x="327" y="90"/>
                    <a:pt x="327" y="90"/>
                  </a:cubicBezTo>
                  <a:cubicBezTo>
                    <a:pt x="334" y="90"/>
                    <a:pt x="334" y="76"/>
                    <a:pt x="327" y="70"/>
                  </a:cubicBezTo>
                  <a:cubicBezTo>
                    <a:pt x="293" y="35"/>
                    <a:pt x="293" y="35"/>
                    <a:pt x="293" y="35"/>
                  </a:cubicBezTo>
                  <a:cubicBezTo>
                    <a:pt x="285" y="28"/>
                    <a:pt x="279" y="28"/>
                    <a:pt x="271" y="35"/>
                  </a:cubicBezTo>
                  <a:cubicBezTo>
                    <a:pt x="244" y="56"/>
                    <a:pt x="244" y="56"/>
                    <a:pt x="244" y="56"/>
                  </a:cubicBezTo>
                  <a:lnTo>
                    <a:pt x="237" y="56"/>
                  </a:lnTo>
                  <a:cubicBezTo>
                    <a:pt x="230" y="49"/>
                    <a:pt x="230" y="49"/>
                    <a:pt x="223" y="49"/>
                  </a:cubicBezTo>
                  <a:cubicBezTo>
                    <a:pt x="223" y="14"/>
                    <a:pt x="223" y="14"/>
                    <a:pt x="223" y="14"/>
                  </a:cubicBezTo>
                  <a:cubicBezTo>
                    <a:pt x="223" y="7"/>
                    <a:pt x="216" y="0"/>
                    <a:pt x="209" y="0"/>
                  </a:cubicBezTo>
                  <a:cubicBezTo>
                    <a:pt x="153" y="0"/>
                    <a:pt x="153" y="0"/>
                    <a:pt x="153" y="0"/>
                  </a:cubicBezTo>
                  <a:cubicBezTo>
                    <a:pt x="147" y="0"/>
                    <a:pt x="139" y="7"/>
                    <a:pt x="139" y="14"/>
                  </a:cubicBezTo>
                  <a:cubicBezTo>
                    <a:pt x="139" y="49"/>
                    <a:pt x="139" y="49"/>
                    <a:pt x="139" y="49"/>
                  </a:cubicBezTo>
                  <a:cubicBezTo>
                    <a:pt x="133" y="49"/>
                    <a:pt x="133" y="49"/>
                    <a:pt x="126" y="56"/>
                  </a:cubicBezTo>
                  <a:lnTo>
                    <a:pt x="119" y="56"/>
                  </a:lnTo>
                  <a:cubicBezTo>
                    <a:pt x="91" y="35"/>
                    <a:pt x="91" y="35"/>
                    <a:pt x="91" y="35"/>
                  </a:cubicBezTo>
                  <a:cubicBezTo>
                    <a:pt x="91" y="28"/>
                    <a:pt x="77" y="28"/>
                    <a:pt x="70" y="35"/>
                  </a:cubicBezTo>
                  <a:cubicBezTo>
                    <a:pt x="35" y="70"/>
                    <a:pt x="35" y="70"/>
                    <a:pt x="35" y="70"/>
                  </a:cubicBezTo>
                  <a:cubicBezTo>
                    <a:pt x="28" y="76"/>
                    <a:pt x="28" y="90"/>
                    <a:pt x="35" y="90"/>
                  </a:cubicBezTo>
                  <a:cubicBezTo>
                    <a:pt x="56" y="118"/>
                    <a:pt x="56" y="118"/>
                    <a:pt x="56" y="118"/>
                  </a:cubicBezTo>
                  <a:lnTo>
                    <a:pt x="56" y="125"/>
                  </a:lnTo>
                  <a:cubicBezTo>
                    <a:pt x="49" y="132"/>
                    <a:pt x="49" y="132"/>
                    <a:pt x="49" y="139"/>
                  </a:cubicBezTo>
                  <a:cubicBezTo>
                    <a:pt x="14" y="139"/>
                    <a:pt x="14" y="139"/>
                    <a:pt x="14" y="139"/>
                  </a:cubicBezTo>
                  <a:cubicBezTo>
                    <a:pt x="8" y="139"/>
                    <a:pt x="0" y="146"/>
                    <a:pt x="0" y="153"/>
                  </a:cubicBezTo>
                  <a:cubicBezTo>
                    <a:pt x="0" y="208"/>
                    <a:pt x="0" y="208"/>
                    <a:pt x="0" y="208"/>
                  </a:cubicBezTo>
                  <a:cubicBezTo>
                    <a:pt x="0" y="216"/>
                    <a:pt x="8" y="222"/>
                    <a:pt x="14" y="222"/>
                  </a:cubicBezTo>
                  <a:cubicBezTo>
                    <a:pt x="49" y="222"/>
                    <a:pt x="49" y="222"/>
                    <a:pt x="49" y="222"/>
                  </a:cubicBezTo>
                  <a:cubicBezTo>
                    <a:pt x="49" y="230"/>
                    <a:pt x="49" y="230"/>
                    <a:pt x="49" y="236"/>
                  </a:cubicBezTo>
                  <a:cubicBezTo>
                    <a:pt x="56" y="236"/>
                    <a:pt x="56" y="236"/>
                    <a:pt x="56" y="236"/>
                  </a:cubicBezTo>
                  <a:lnTo>
                    <a:pt x="56" y="243"/>
                  </a:lnTo>
                  <a:cubicBezTo>
                    <a:pt x="35" y="271"/>
                    <a:pt x="35" y="271"/>
                    <a:pt x="35" y="271"/>
                  </a:cubicBezTo>
                  <a:cubicBezTo>
                    <a:pt x="28" y="278"/>
                    <a:pt x="28" y="285"/>
                    <a:pt x="35" y="292"/>
                  </a:cubicBezTo>
                  <a:cubicBezTo>
                    <a:pt x="70" y="334"/>
                    <a:pt x="70" y="334"/>
                    <a:pt x="70" y="334"/>
                  </a:cubicBezTo>
                  <a:cubicBezTo>
                    <a:pt x="77" y="334"/>
                    <a:pt x="91" y="334"/>
                    <a:pt x="91" y="334"/>
                  </a:cubicBezTo>
                  <a:cubicBezTo>
                    <a:pt x="119" y="306"/>
                    <a:pt x="119" y="306"/>
                    <a:pt x="119" y="306"/>
                  </a:cubicBezTo>
                  <a:cubicBezTo>
                    <a:pt x="119" y="306"/>
                    <a:pt x="126" y="306"/>
                    <a:pt x="126" y="313"/>
                  </a:cubicBezTo>
                  <a:cubicBezTo>
                    <a:pt x="133" y="313"/>
                    <a:pt x="133" y="313"/>
                    <a:pt x="139" y="313"/>
                  </a:cubicBezTo>
                  <a:cubicBezTo>
                    <a:pt x="139" y="348"/>
                    <a:pt x="139" y="348"/>
                    <a:pt x="139" y="348"/>
                  </a:cubicBezTo>
                  <a:cubicBezTo>
                    <a:pt x="139" y="354"/>
                    <a:pt x="147" y="362"/>
                    <a:pt x="153" y="362"/>
                  </a:cubicBezTo>
                  <a:cubicBezTo>
                    <a:pt x="209" y="362"/>
                    <a:pt x="209" y="362"/>
                    <a:pt x="209" y="362"/>
                  </a:cubicBezTo>
                  <a:cubicBezTo>
                    <a:pt x="216" y="362"/>
                    <a:pt x="223" y="354"/>
                    <a:pt x="223" y="348"/>
                  </a:cubicBezTo>
                  <a:cubicBezTo>
                    <a:pt x="223" y="313"/>
                    <a:pt x="223" y="313"/>
                    <a:pt x="223" y="313"/>
                  </a:cubicBezTo>
                  <a:cubicBezTo>
                    <a:pt x="230" y="313"/>
                    <a:pt x="230" y="313"/>
                    <a:pt x="237" y="313"/>
                  </a:cubicBezTo>
                  <a:cubicBezTo>
                    <a:pt x="237" y="306"/>
                    <a:pt x="244" y="306"/>
                    <a:pt x="244" y="306"/>
                  </a:cubicBezTo>
                  <a:cubicBezTo>
                    <a:pt x="271" y="334"/>
                    <a:pt x="271" y="334"/>
                    <a:pt x="271" y="334"/>
                  </a:cubicBezTo>
                  <a:cubicBezTo>
                    <a:pt x="279" y="334"/>
                    <a:pt x="285" y="334"/>
                    <a:pt x="293" y="334"/>
                  </a:cubicBezTo>
                  <a:cubicBezTo>
                    <a:pt x="327" y="292"/>
                    <a:pt x="327" y="292"/>
                    <a:pt x="327" y="292"/>
                  </a:cubicBezTo>
                  <a:cubicBezTo>
                    <a:pt x="334" y="285"/>
                    <a:pt x="334" y="278"/>
                    <a:pt x="327" y="271"/>
                  </a:cubicBezTo>
                  <a:cubicBezTo>
                    <a:pt x="306" y="243"/>
                    <a:pt x="306" y="243"/>
                    <a:pt x="306" y="243"/>
                  </a:cubicBezTo>
                  <a:cubicBezTo>
                    <a:pt x="306" y="243"/>
                    <a:pt x="306" y="236"/>
                    <a:pt x="313" y="236"/>
                  </a:cubicBezTo>
                  <a:cubicBezTo>
                    <a:pt x="313" y="230"/>
                    <a:pt x="313" y="230"/>
                    <a:pt x="313" y="222"/>
                  </a:cubicBezTo>
                  <a:cubicBezTo>
                    <a:pt x="348" y="222"/>
                    <a:pt x="348" y="222"/>
                    <a:pt x="348" y="222"/>
                  </a:cubicBezTo>
                  <a:cubicBezTo>
                    <a:pt x="355" y="222"/>
                    <a:pt x="362" y="216"/>
                    <a:pt x="362" y="208"/>
                  </a:cubicBezTo>
                  <a:cubicBezTo>
                    <a:pt x="362" y="153"/>
                    <a:pt x="362" y="153"/>
                    <a:pt x="362" y="153"/>
                  </a:cubicBezTo>
                  <a:cubicBezTo>
                    <a:pt x="362" y="146"/>
                    <a:pt x="355" y="139"/>
                    <a:pt x="348" y="139"/>
                  </a:cubicBezTo>
                  <a:close/>
                </a:path>
              </a:pathLst>
            </a:custGeom>
            <a:solidFill>
              <a:srgbClr val="024D7C"/>
            </a:solidFill>
            <a:ln cap="flat">
              <a:noFill/>
              <a:prstDash val="solid"/>
            </a:ln>
          </p:spPr>
          <p:txBody>
            <a:bodyPr vert="horz" wrap="none" lIns="90000" tIns="45000" rIns="90000" bIns="45000" anchor="ctr" anchorCtr="1" compatLnSpc="0"/>
            <a:lstStyle/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endParaRPr>
            </a:p>
          </p:txBody>
        </p:sp>
        <p:sp>
          <p:nvSpPr>
            <p:cNvPr id="16" name="Freeform 15"/>
            <p:cNvSpPr/>
            <p:nvPr/>
          </p:nvSpPr>
          <p:spPr>
            <a:xfrm>
              <a:off x="3408840" y="7131240"/>
              <a:ext cx="157680" cy="94680"/>
            </a:xfrm>
            <a:custGeom>
              <a:avLst/>
              <a:gdLst/>
              <a:ahLst/>
              <a:cxnLst>
                <a:cxn ang="3cd4">
                  <a:pos x="hc" y="t"/>
                </a:cxn>
                <a:cxn ang="cd2">
                  <a:pos x="l" y="vc"/>
                </a:cxn>
                <a:cxn ang="cd4">
                  <a:pos x="hc" y="b"/>
                </a:cxn>
                <a:cxn ang="0">
                  <a:pos x="r" y="vc"/>
                </a:cxn>
              </a:cxnLst>
              <a:rect l="l" t="t" r="r" b="b"/>
              <a:pathLst>
                <a:path w="439" h="264">
                  <a:moveTo>
                    <a:pt x="25" y="208"/>
                  </a:moveTo>
                  <a:cubicBezTo>
                    <a:pt x="33" y="201"/>
                    <a:pt x="33" y="201"/>
                    <a:pt x="39" y="201"/>
                  </a:cubicBezTo>
                  <a:cubicBezTo>
                    <a:pt x="47" y="194"/>
                    <a:pt x="53" y="194"/>
                    <a:pt x="60" y="201"/>
                  </a:cubicBezTo>
                  <a:cubicBezTo>
                    <a:pt x="60" y="201"/>
                    <a:pt x="67" y="208"/>
                    <a:pt x="67" y="215"/>
                  </a:cubicBezTo>
                  <a:cubicBezTo>
                    <a:pt x="67" y="222"/>
                    <a:pt x="67" y="222"/>
                    <a:pt x="67" y="229"/>
                  </a:cubicBezTo>
                  <a:cubicBezTo>
                    <a:pt x="60" y="236"/>
                    <a:pt x="60" y="236"/>
                    <a:pt x="53" y="243"/>
                  </a:cubicBezTo>
                  <a:cubicBezTo>
                    <a:pt x="47" y="243"/>
                    <a:pt x="39" y="243"/>
                    <a:pt x="33" y="236"/>
                  </a:cubicBezTo>
                  <a:cubicBezTo>
                    <a:pt x="33" y="236"/>
                    <a:pt x="25" y="229"/>
                    <a:pt x="25" y="222"/>
                  </a:cubicBezTo>
                  <a:cubicBezTo>
                    <a:pt x="25" y="222"/>
                    <a:pt x="25" y="215"/>
                    <a:pt x="25" y="208"/>
                  </a:cubicBezTo>
                  <a:lnTo>
                    <a:pt x="165" y="76"/>
                  </a:lnTo>
                  <a:cubicBezTo>
                    <a:pt x="165" y="69"/>
                    <a:pt x="171" y="63"/>
                    <a:pt x="171" y="63"/>
                  </a:cubicBezTo>
                  <a:cubicBezTo>
                    <a:pt x="179" y="63"/>
                    <a:pt x="185" y="63"/>
                    <a:pt x="192" y="69"/>
                  </a:cubicBezTo>
                  <a:cubicBezTo>
                    <a:pt x="199" y="69"/>
                    <a:pt x="199" y="76"/>
                    <a:pt x="199" y="76"/>
                  </a:cubicBezTo>
                  <a:cubicBezTo>
                    <a:pt x="199" y="83"/>
                    <a:pt x="199" y="90"/>
                    <a:pt x="199" y="97"/>
                  </a:cubicBezTo>
                  <a:cubicBezTo>
                    <a:pt x="199" y="104"/>
                    <a:pt x="192" y="104"/>
                    <a:pt x="185" y="104"/>
                  </a:cubicBezTo>
                  <a:cubicBezTo>
                    <a:pt x="179" y="104"/>
                    <a:pt x="171" y="104"/>
                    <a:pt x="171" y="104"/>
                  </a:cubicBezTo>
                  <a:cubicBezTo>
                    <a:pt x="165" y="104"/>
                    <a:pt x="157" y="97"/>
                    <a:pt x="157" y="90"/>
                  </a:cubicBezTo>
                  <a:cubicBezTo>
                    <a:pt x="157" y="83"/>
                    <a:pt x="157" y="76"/>
                    <a:pt x="165" y="76"/>
                  </a:cubicBezTo>
                  <a:lnTo>
                    <a:pt x="248" y="159"/>
                  </a:lnTo>
                  <a:cubicBezTo>
                    <a:pt x="248" y="153"/>
                    <a:pt x="255" y="153"/>
                    <a:pt x="262" y="153"/>
                  </a:cubicBezTo>
                  <a:cubicBezTo>
                    <a:pt x="269" y="146"/>
                    <a:pt x="275" y="153"/>
                    <a:pt x="275" y="153"/>
                  </a:cubicBezTo>
                  <a:cubicBezTo>
                    <a:pt x="283" y="153"/>
                    <a:pt x="289" y="159"/>
                    <a:pt x="289" y="167"/>
                  </a:cubicBezTo>
                  <a:cubicBezTo>
                    <a:pt x="289" y="173"/>
                    <a:pt x="289" y="181"/>
                    <a:pt x="283" y="181"/>
                  </a:cubicBezTo>
                  <a:cubicBezTo>
                    <a:pt x="283" y="187"/>
                    <a:pt x="275" y="194"/>
                    <a:pt x="275" y="194"/>
                  </a:cubicBezTo>
                  <a:cubicBezTo>
                    <a:pt x="269" y="194"/>
                    <a:pt x="269" y="194"/>
                    <a:pt x="269" y="194"/>
                  </a:cubicBezTo>
                  <a:cubicBezTo>
                    <a:pt x="269" y="194"/>
                    <a:pt x="262" y="194"/>
                    <a:pt x="255" y="187"/>
                  </a:cubicBezTo>
                  <a:cubicBezTo>
                    <a:pt x="248" y="187"/>
                    <a:pt x="248" y="181"/>
                    <a:pt x="248" y="181"/>
                  </a:cubicBezTo>
                  <a:cubicBezTo>
                    <a:pt x="248" y="173"/>
                    <a:pt x="248" y="167"/>
                    <a:pt x="248" y="159"/>
                  </a:cubicBezTo>
                  <a:lnTo>
                    <a:pt x="373" y="49"/>
                  </a:lnTo>
                  <a:cubicBezTo>
                    <a:pt x="373" y="49"/>
                    <a:pt x="373" y="41"/>
                    <a:pt x="373" y="35"/>
                  </a:cubicBezTo>
                  <a:cubicBezTo>
                    <a:pt x="380" y="27"/>
                    <a:pt x="380" y="27"/>
                    <a:pt x="387" y="27"/>
                  </a:cubicBezTo>
                  <a:cubicBezTo>
                    <a:pt x="394" y="21"/>
                    <a:pt x="401" y="27"/>
                    <a:pt x="401" y="27"/>
                  </a:cubicBezTo>
                  <a:cubicBezTo>
                    <a:pt x="408" y="27"/>
                    <a:pt x="415" y="35"/>
                    <a:pt x="415" y="41"/>
                  </a:cubicBezTo>
                  <a:cubicBezTo>
                    <a:pt x="415" y="49"/>
                    <a:pt x="415" y="49"/>
                    <a:pt x="415" y="55"/>
                  </a:cubicBezTo>
                  <a:cubicBezTo>
                    <a:pt x="408" y="55"/>
                    <a:pt x="408" y="55"/>
                    <a:pt x="408" y="55"/>
                  </a:cubicBezTo>
                  <a:cubicBezTo>
                    <a:pt x="408" y="63"/>
                    <a:pt x="401" y="63"/>
                    <a:pt x="401" y="69"/>
                  </a:cubicBezTo>
                  <a:cubicBezTo>
                    <a:pt x="394" y="69"/>
                    <a:pt x="387" y="69"/>
                    <a:pt x="380" y="63"/>
                  </a:cubicBezTo>
                  <a:cubicBezTo>
                    <a:pt x="373" y="63"/>
                    <a:pt x="373" y="55"/>
                    <a:pt x="373" y="49"/>
                  </a:cubicBezTo>
                  <a:close/>
                  <a:moveTo>
                    <a:pt x="25" y="257"/>
                  </a:moveTo>
                  <a:cubicBezTo>
                    <a:pt x="33" y="264"/>
                    <a:pt x="47" y="264"/>
                    <a:pt x="60" y="264"/>
                  </a:cubicBezTo>
                  <a:cubicBezTo>
                    <a:pt x="67" y="257"/>
                    <a:pt x="81" y="250"/>
                    <a:pt x="88" y="243"/>
                  </a:cubicBezTo>
                  <a:cubicBezTo>
                    <a:pt x="95" y="229"/>
                    <a:pt x="95" y="215"/>
                    <a:pt x="88" y="208"/>
                  </a:cubicBezTo>
                  <a:cubicBezTo>
                    <a:pt x="88" y="201"/>
                    <a:pt x="88" y="201"/>
                    <a:pt x="88" y="201"/>
                  </a:cubicBezTo>
                  <a:cubicBezTo>
                    <a:pt x="165" y="125"/>
                    <a:pt x="165" y="125"/>
                    <a:pt x="165" y="125"/>
                  </a:cubicBezTo>
                  <a:cubicBezTo>
                    <a:pt x="171" y="132"/>
                    <a:pt x="185" y="132"/>
                    <a:pt x="192" y="132"/>
                  </a:cubicBezTo>
                  <a:cubicBezTo>
                    <a:pt x="192" y="125"/>
                    <a:pt x="192" y="125"/>
                    <a:pt x="192" y="125"/>
                  </a:cubicBezTo>
                  <a:cubicBezTo>
                    <a:pt x="227" y="159"/>
                    <a:pt x="227" y="159"/>
                    <a:pt x="227" y="159"/>
                  </a:cubicBezTo>
                  <a:cubicBezTo>
                    <a:pt x="220" y="167"/>
                    <a:pt x="220" y="173"/>
                    <a:pt x="220" y="181"/>
                  </a:cubicBezTo>
                  <a:cubicBezTo>
                    <a:pt x="227" y="194"/>
                    <a:pt x="234" y="201"/>
                    <a:pt x="241" y="208"/>
                  </a:cubicBezTo>
                  <a:cubicBezTo>
                    <a:pt x="255" y="215"/>
                    <a:pt x="269" y="215"/>
                    <a:pt x="275" y="215"/>
                  </a:cubicBezTo>
                  <a:cubicBezTo>
                    <a:pt x="289" y="215"/>
                    <a:pt x="297" y="208"/>
                    <a:pt x="303" y="194"/>
                  </a:cubicBezTo>
                  <a:cubicBezTo>
                    <a:pt x="310" y="181"/>
                    <a:pt x="310" y="173"/>
                    <a:pt x="310" y="159"/>
                  </a:cubicBezTo>
                  <a:cubicBezTo>
                    <a:pt x="380" y="90"/>
                    <a:pt x="380" y="90"/>
                    <a:pt x="380" y="90"/>
                  </a:cubicBezTo>
                  <a:cubicBezTo>
                    <a:pt x="387" y="90"/>
                    <a:pt x="394" y="90"/>
                    <a:pt x="401" y="90"/>
                  </a:cubicBezTo>
                  <a:cubicBezTo>
                    <a:pt x="415" y="90"/>
                    <a:pt x="429" y="76"/>
                    <a:pt x="429" y="69"/>
                  </a:cubicBezTo>
                  <a:cubicBezTo>
                    <a:pt x="436" y="55"/>
                    <a:pt x="442" y="49"/>
                    <a:pt x="436" y="35"/>
                  </a:cubicBezTo>
                  <a:cubicBezTo>
                    <a:pt x="436" y="21"/>
                    <a:pt x="429" y="14"/>
                    <a:pt x="415" y="7"/>
                  </a:cubicBezTo>
                  <a:cubicBezTo>
                    <a:pt x="401" y="0"/>
                    <a:pt x="394" y="0"/>
                    <a:pt x="380" y="0"/>
                  </a:cubicBezTo>
                  <a:cubicBezTo>
                    <a:pt x="366" y="7"/>
                    <a:pt x="359" y="14"/>
                    <a:pt x="352" y="21"/>
                  </a:cubicBezTo>
                  <a:cubicBezTo>
                    <a:pt x="345" y="35"/>
                    <a:pt x="345" y="49"/>
                    <a:pt x="345" y="55"/>
                  </a:cubicBezTo>
                  <a:cubicBezTo>
                    <a:pt x="352" y="63"/>
                    <a:pt x="352" y="63"/>
                    <a:pt x="352" y="63"/>
                  </a:cubicBezTo>
                  <a:cubicBezTo>
                    <a:pt x="283" y="132"/>
                    <a:pt x="283" y="132"/>
                    <a:pt x="283" y="132"/>
                  </a:cubicBezTo>
                  <a:cubicBezTo>
                    <a:pt x="275" y="125"/>
                    <a:pt x="262" y="125"/>
                    <a:pt x="255" y="125"/>
                  </a:cubicBezTo>
                  <a:cubicBezTo>
                    <a:pt x="255" y="132"/>
                    <a:pt x="255" y="132"/>
                    <a:pt x="255" y="132"/>
                  </a:cubicBezTo>
                  <a:cubicBezTo>
                    <a:pt x="220" y="97"/>
                    <a:pt x="220" y="97"/>
                    <a:pt x="220" y="97"/>
                  </a:cubicBezTo>
                  <a:cubicBezTo>
                    <a:pt x="227" y="90"/>
                    <a:pt x="227" y="83"/>
                    <a:pt x="227" y="76"/>
                  </a:cubicBezTo>
                  <a:cubicBezTo>
                    <a:pt x="220" y="63"/>
                    <a:pt x="213" y="55"/>
                    <a:pt x="206" y="49"/>
                  </a:cubicBezTo>
                  <a:cubicBezTo>
                    <a:pt x="192" y="41"/>
                    <a:pt x="179" y="41"/>
                    <a:pt x="171" y="41"/>
                  </a:cubicBezTo>
                  <a:cubicBezTo>
                    <a:pt x="157" y="41"/>
                    <a:pt x="151" y="49"/>
                    <a:pt x="143" y="63"/>
                  </a:cubicBezTo>
                  <a:cubicBezTo>
                    <a:pt x="137" y="76"/>
                    <a:pt x="137" y="83"/>
                    <a:pt x="137" y="97"/>
                  </a:cubicBezTo>
                  <a:cubicBezTo>
                    <a:pt x="60" y="173"/>
                    <a:pt x="60" y="173"/>
                    <a:pt x="60" y="173"/>
                  </a:cubicBezTo>
                  <a:cubicBezTo>
                    <a:pt x="53" y="173"/>
                    <a:pt x="47" y="173"/>
                    <a:pt x="33" y="173"/>
                  </a:cubicBezTo>
                  <a:cubicBezTo>
                    <a:pt x="25" y="181"/>
                    <a:pt x="12" y="187"/>
                    <a:pt x="5" y="194"/>
                  </a:cubicBezTo>
                  <a:cubicBezTo>
                    <a:pt x="-2" y="208"/>
                    <a:pt x="-2" y="222"/>
                    <a:pt x="5" y="229"/>
                  </a:cubicBezTo>
                  <a:cubicBezTo>
                    <a:pt x="5" y="243"/>
                    <a:pt x="12" y="250"/>
                    <a:pt x="25" y="257"/>
                  </a:cubicBezTo>
                  <a:close/>
                </a:path>
              </a:pathLst>
            </a:custGeom>
            <a:solidFill>
              <a:srgbClr val="024D7C"/>
            </a:solidFill>
            <a:ln cap="flat">
              <a:noFill/>
              <a:prstDash val="solid"/>
            </a:ln>
          </p:spPr>
          <p:txBody>
            <a:bodyPr vert="horz" wrap="none" lIns="90000" tIns="45000" rIns="90000" bIns="45000" anchor="ctr" anchorCtr="1" compatLnSpc="0"/>
            <a:lstStyle/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endParaRPr>
            </a:p>
          </p:txBody>
        </p:sp>
        <p:sp>
          <p:nvSpPr>
            <p:cNvPr id="17" name="Freeform 16"/>
            <p:cNvSpPr/>
            <p:nvPr/>
          </p:nvSpPr>
          <p:spPr>
            <a:xfrm>
              <a:off x="3193200" y="7108559"/>
              <a:ext cx="139680" cy="139680"/>
            </a:xfrm>
            <a:custGeom>
              <a:avLst/>
              <a:gdLst/>
              <a:ahLst/>
              <a:cxnLst>
                <a:cxn ang="3cd4">
                  <a:pos x="hc" y="t"/>
                </a:cxn>
                <a:cxn ang="cd2">
                  <a:pos x="l" y="vc"/>
                </a:cxn>
                <a:cxn ang="cd4">
                  <a:pos x="hc" y="b"/>
                </a:cxn>
                <a:cxn ang="0">
                  <a:pos x="r" y="vc"/>
                </a:cxn>
              </a:cxnLst>
              <a:rect l="l" t="t" r="r" b="b"/>
              <a:pathLst>
                <a:path w="389" h="389">
                  <a:moveTo>
                    <a:pt x="313" y="77"/>
                  </a:moveTo>
                  <a:cubicBezTo>
                    <a:pt x="285" y="49"/>
                    <a:pt x="243" y="28"/>
                    <a:pt x="195" y="28"/>
                  </a:cubicBezTo>
                  <a:cubicBezTo>
                    <a:pt x="153" y="28"/>
                    <a:pt x="111" y="49"/>
                    <a:pt x="76" y="77"/>
                  </a:cubicBezTo>
                  <a:cubicBezTo>
                    <a:pt x="49" y="112"/>
                    <a:pt x="28" y="153"/>
                    <a:pt x="28" y="195"/>
                  </a:cubicBezTo>
                  <a:cubicBezTo>
                    <a:pt x="28" y="244"/>
                    <a:pt x="49" y="285"/>
                    <a:pt x="76" y="313"/>
                  </a:cubicBezTo>
                  <a:cubicBezTo>
                    <a:pt x="111" y="340"/>
                    <a:pt x="153" y="362"/>
                    <a:pt x="195" y="362"/>
                  </a:cubicBezTo>
                  <a:cubicBezTo>
                    <a:pt x="326" y="362"/>
                    <a:pt x="326" y="362"/>
                    <a:pt x="326" y="362"/>
                  </a:cubicBezTo>
                  <a:cubicBezTo>
                    <a:pt x="326" y="299"/>
                    <a:pt x="326" y="299"/>
                    <a:pt x="326" y="299"/>
                  </a:cubicBezTo>
                  <a:lnTo>
                    <a:pt x="326" y="292"/>
                  </a:lnTo>
                  <a:cubicBezTo>
                    <a:pt x="340" y="278"/>
                    <a:pt x="348" y="264"/>
                    <a:pt x="354" y="244"/>
                  </a:cubicBezTo>
                  <a:cubicBezTo>
                    <a:pt x="362" y="230"/>
                    <a:pt x="362" y="216"/>
                    <a:pt x="362" y="195"/>
                  </a:cubicBezTo>
                  <a:cubicBezTo>
                    <a:pt x="362" y="153"/>
                    <a:pt x="340" y="112"/>
                    <a:pt x="313" y="77"/>
                  </a:cubicBezTo>
                  <a:close/>
                  <a:moveTo>
                    <a:pt x="97" y="250"/>
                  </a:moveTo>
                  <a:cubicBezTo>
                    <a:pt x="292" y="250"/>
                    <a:pt x="292" y="250"/>
                    <a:pt x="292" y="250"/>
                  </a:cubicBezTo>
                  <a:cubicBezTo>
                    <a:pt x="299" y="250"/>
                    <a:pt x="299" y="250"/>
                    <a:pt x="299" y="244"/>
                  </a:cubicBezTo>
                  <a:cubicBezTo>
                    <a:pt x="299" y="236"/>
                    <a:pt x="299" y="236"/>
                    <a:pt x="292" y="236"/>
                  </a:cubicBezTo>
                  <a:cubicBezTo>
                    <a:pt x="97" y="236"/>
                    <a:pt x="97" y="236"/>
                    <a:pt x="97" y="236"/>
                  </a:cubicBezTo>
                  <a:cubicBezTo>
                    <a:pt x="90" y="236"/>
                    <a:pt x="90" y="236"/>
                    <a:pt x="90" y="244"/>
                  </a:cubicBezTo>
                  <a:cubicBezTo>
                    <a:pt x="90" y="250"/>
                    <a:pt x="90" y="250"/>
                    <a:pt x="97" y="250"/>
                  </a:cubicBezTo>
                  <a:lnTo>
                    <a:pt x="97" y="202"/>
                  </a:lnTo>
                  <a:cubicBezTo>
                    <a:pt x="292" y="202"/>
                    <a:pt x="292" y="202"/>
                    <a:pt x="292" y="202"/>
                  </a:cubicBezTo>
                  <a:cubicBezTo>
                    <a:pt x="299" y="202"/>
                    <a:pt x="299" y="202"/>
                    <a:pt x="299" y="195"/>
                  </a:cubicBezTo>
                  <a:cubicBezTo>
                    <a:pt x="299" y="188"/>
                    <a:pt x="299" y="188"/>
                    <a:pt x="292" y="188"/>
                  </a:cubicBezTo>
                  <a:cubicBezTo>
                    <a:pt x="97" y="188"/>
                    <a:pt x="97" y="188"/>
                    <a:pt x="97" y="188"/>
                  </a:cubicBezTo>
                  <a:cubicBezTo>
                    <a:pt x="90" y="188"/>
                    <a:pt x="90" y="188"/>
                    <a:pt x="90" y="195"/>
                  </a:cubicBezTo>
                  <a:cubicBezTo>
                    <a:pt x="90" y="202"/>
                    <a:pt x="90" y="202"/>
                    <a:pt x="97" y="202"/>
                  </a:cubicBezTo>
                  <a:lnTo>
                    <a:pt x="97" y="160"/>
                  </a:lnTo>
                  <a:cubicBezTo>
                    <a:pt x="292" y="160"/>
                    <a:pt x="292" y="160"/>
                    <a:pt x="292" y="160"/>
                  </a:cubicBezTo>
                  <a:cubicBezTo>
                    <a:pt x="299" y="160"/>
                    <a:pt x="299" y="153"/>
                    <a:pt x="299" y="146"/>
                  </a:cubicBezTo>
                  <a:cubicBezTo>
                    <a:pt x="299" y="139"/>
                    <a:pt x="299" y="139"/>
                    <a:pt x="292" y="139"/>
                  </a:cubicBezTo>
                  <a:cubicBezTo>
                    <a:pt x="97" y="139"/>
                    <a:pt x="97" y="139"/>
                    <a:pt x="97" y="139"/>
                  </a:cubicBezTo>
                  <a:cubicBezTo>
                    <a:pt x="90" y="139"/>
                    <a:pt x="90" y="139"/>
                    <a:pt x="90" y="146"/>
                  </a:cubicBezTo>
                  <a:cubicBezTo>
                    <a:pt x="90" y="153"/>
                    <a:pt x="90" y="160"/>
                    <a:pt x="97" y="160"/>
                  </a:cubicBezTo>
                  <a:lnTo>
                    <a:pt x="195" y="0"/>
                  </a:lnTo>
                  <a:cubicBezTo>
                    <a:pt x="250" y="0"/>
                    <a:pt x="299" y="21"/>
                    <a:pt x="334" y="56"/>
                  </a:cubicBezTo>
                  <a:cubicBezTo>
                    <a:pt x="368" y="90"/>
                    <a:pt x="389" y="139"/>
                    <a:pt x="389" y="195"/>
                  </a:cubicBezTo>
                  <a:cubicBezTo>
                    <a:pt x="389" y="216"/>
                    <a:pt x="389" y="236"/>
                    <a:pt x="382" y="257"/>
                  </a:cubicBezTo>
                  <a:cubicBezTo>
                    <a:pt x="375" y="271"/>
                    <a:pt x="368" y="292"/>
                    <a:pt x="354" y="306"/>
                  </a:cubicBezTo>
                  <a:cubicBezTo>
                    <a:pt x="354" y="376"/>
                    <a:pt x="354" y="376"/>
                    <a:pt x="354" y="376"/>
                  </a:cubicBezTo>
                  <a:cubicBezTo>
                    <a:pt x="354" y="383"/>
                    <a:pt x="348" y="389"/>
                    <a:pt x="340" y="389"/>
                  </a:cubicBezTo>
                  <a:cubicBezTo>
                    <a:pt x="195" y="389"/>
                    <a:pt x="195" y="389"/>
                    <a:pt x="195" y="389"/>
                  </a:cubicBezTo>
                  <a:cubicBezTo>
                    <a:pt x="139" y="389"/>
                    <a:pt x="90" y="368"/>
                    <a:pt x="55" y="334"/>
                  </a:cubicBezTo>
                  <a:cubicBezTo>
                    <a:pt x="21" y="299"/>
                    <a:pt x="0" y="250"/>
                    <a:pt x="0" y="195"/>
                  </a:cubicBezTo>
                  <a:cubicBezTo>
                    <a:pt x="0" y="139"/>
                    <a:pt x="21" y="90"/>
                    <a:pt x="55" y="56"/>
                  </a:cubicBezTo>
                  <a:cubicBezTo>
                    <a:pt x="90" y="21"/>
                    <a:pt x="139" y="0"/>
                    <a:pt x="195" y="0"/>
                  </a:cubicBezTo>
                  <a:close/>
                </a:path>
              </a:pathLst>
            </a:custGeom>
            <a:solidFill>
              <a:srgbClr val="024D7C"/>
            </a:solidFill>
            <a:ln cap="flat">
              <a:noFill/>
              <a:prstDash val="solid"/>
            </a:ln>
          </p:spPr>
          <p:txBody>
            <a:bodyPr vert="horz" wrap="none" lIns="90000" tIns="45000" rIns="90000" bIns="45000" anchor="ctr" anchorCtr="1" compatLnSpc="0"/>
            <a:lstStyle/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endParaRPr>
            </a:p>
          </p:txBody>
        </p:sp>
      </p:grpSp>
      <p:cxnSp>
        <p:nvCxnSpPr>
          <p:cNvPr id="19" name="Straight Connector 18"/>
          <p:cNvCxnSpPr/>
          <p:nvPr/>
        </p:nvCxnSpPr>
        <p:spPr>
          <a:xfrm>
            <a:off x="1644219" y="2502537"/>
            <a:ext cx="6346582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1644219" y="3878256"/>
            <a:ext cx="6346582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1644219" y="4463142"/>
            <a:ext cx="6346582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88530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6517">
        <p:fade/>
      </p:transition>
    </mc:Choice>
    <mc:Fallback xmlns="">
      <p:transition spd="med" advTm="6517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Voting: Other Facts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2"/>
          </p:nvPr>
        </p:nvSpPr>
        <p:spPr>
          <a:xfrm>
            <a:off x="769504" y="1951339"/>
            <a:ext cx="7028337" cy="4470652"/>
          </a:xfrm>
        </p:spPr>
        <p:txBody>
          <a:bodyPr>
            <a:normAutofit/>
          </a:bodyPr>
          <a:lstStyle/>
          <a:p>
            <a:pPr marL="0" indent="0">
              <a:spcBef>
                <a:spcPts val="1600"/>
              </a:spcBef>
              <a:buNone/>
            </a:pPr>
            <a:r>
              <a:rPr lang="en-US" dirty="0"/>
              <a:t>During elections voting, there can also be voting on specific bylaw changes or additions</a:t>
            </a:r>
          </a:p>
          <a:p>
            <a:pPr marL="0" indent="0">
              <a:spcBef>
                <a:spcPts val="1600"/>
              </a:spcBef>
              <a:buNone/>
            </a:pPr>
            <a:r>
              <a:rPr lang="en-US" dirty="0"/>
              <a:t>The president-elect takes office in October during the Annual Meeting &amp; Exhibit</a:t>
            </a:r>
          </a:p>
          <a:p>
            <a:pPr marL="0" indent="0">
              <a:spcBef>
                <a:spcPts val="1600"/>
              </a:spcBef>
              <a:buNone/>
            </a:pPr>
            <a:r>
              <a:rPr lang="en-US" dirty="0"/>
              <a:t>New Board members participate in training sessions in the fall each year</a:t>
            </a:r>
          </a:p>
          <a:p>
            <a:pPr marL="0" indent="0">
              <a:spcBef>
                <a:spcPts val="1600"/>
              </a:spcBef>
              <a:buNone/>
            </a:pPr>
            <a:r>
              <a:rPr lang="en-US" dirty="0"/>
              <a:t>Elected presidents serve different roles over time: president-elect, president and past president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25C4F4D4-6F9F-4101-B420-EAE9BABB75B0}" type="slidenum">
              <a:rPr lang="en-US" smtClean="0"/>
              <a:pPr/>
              <a:t>25</a:t>
            </a:fld>
            <a:endParaRPr lang="en-US" dirty="0"/>
          </a:p>
        </p:txBody>
      </p:sp>
      <p:grpSp>
        <p:nvGrpSpPr>
          <p:cNvPr id="5" name="Group 4"/>
          <p:cNvGrpSpPr/>
          <p:nvPr/>
        </p:nvGrpSpPr>
        <p:grpSpPr>
          <a:xfrm>
            <a:off x="7215973" y="155178"/>
            <a:ext cx="1637496" cy="1634836"/>
            <a:chOff x="4280093" y="1030232"/>
            <a:chExt cx="4470190" cy="4462928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80093" y="1030232"/>
              <a:ext cx="4470190" cy="4462927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4" cstate="print">
              <a:alphaModFix amt="5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80093" y="1030232"/>
              <a:ext cx="4470190" cy="4462928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5" cstate="print">
              <a:alphaModFix amt="5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80093" y="1030232"/>
              <a:ext cx="4470190" cy="4462927"/>
            </a:xfrm>
            <a:prstGeom prst="rect">
              <a:avLst/>
            </a:prstGeom>
          </p:spPr>
        </p:pic>
      </p:grp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xmlns="" id="{26DFC698-CA70-41BC-9B51-817E7941721F}"/>
              </a:ext>
            </a:extLst>
          </p:cNvPr>
          <p:cNvCxnSpPr/>
          <p:nvPr/>
        </p:nvCxnSpPr>
        <p:spPr>
          <a:xfrm>
            <a:off x="869391" y="2839678"/>
            <a:ext cx="6346582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xmlns="" id="{EB8F4F26-696A-46BC-8E13-BF9B2AF7A5CC}"/>
              </a:ext>
            </a:extLst>
          </p:cNvPr>
          <p:cNvCxnSpPr/>
          <p:nvPr/>
        </p:nvCxnSpPr>
        <p:spPr>
          <a:xfrm>
            <a:off x="869391" y="3878256"/>
            <a:ext cx="6346582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xmlns="" id="{10C39377-BF95-450D-84B3-FAEF00DB15F2}"/>
              </a:ext>
            </a:extLst>
          </p:cNvPr>
          <p:cNvCxnSpPr/>
          <p:nvPr/>
        </p:nvCxnSpPr>
        <p:spPr>
          <a:xfrm>
            <a:off x="869391" y="4826523"/>
            <a:ext cx="6346582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28003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8387">
        <p:fade/>
      </p:transition>
    </mc:Choice>
    <mc:Fallback xmlns="">
      <p:transition spd="med" advTm="8387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12755" y="1989289"/>
            <a:ext cx="5525015" cy="1276985"/>
          </a:xfrm>
        </p:spPr>
        <p:txBody>
          <a:bodyPr/>
          <a:lstStyle/>
          <a:p>
            <a:r>
              <a:rPr lang="en-US"/>
              <a:t>Additional Questions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2"/>
          </p:nvPr>
        </p:nvSpPr>
        <p:spPr>
          <a:xfrm>
            <a:off x="3212755" y="3277035"/>
            <a:ext cx="5525015" cy="4213225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Contact us with any questions at </a:t>
            </a:r>
            <a:r>
              <a:rPr lang="en-US" dirty="0">
                <a:hlinkClick r:id="rId2"/>
              </a:rPr>
              <a:t>elections@soa.org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25C4F4D4-6F9F-4101-B420-EAE9BABB75B0}" type="slidenum">
              <a:rPr lang="en-US" smtClean="0"/>
              <a:pPr/>
              <a:t>26</a:t>
            </a:fld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008" y="572193"/>
            <a:ext cx="1587500" cy="157092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4119" y="2143120"/>
            <a:ext cx="1587500" cy="157092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650" y="3859528"/>
            <a:ext cx="1587500" cy="1570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3295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731">
        <p:fade/>
      </p:transition>
    </mc:Choice>
    <mc:Fallback xmlns="">
      <p:transition spd="med" advTm="3731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Visit www.SOA.org/elections</a:t>
            </a:r>
          </a:p>
        </p:txBody>
      </p:sp>
    </p:spTree>
    <p:extLst>
      <p:ext uri="{BB962C8B-B14F-4D97-AF65-F5344CB8AC3E}">
        <p14:creationId xmlns:p14="http://schemas.microsoft.com/office/powerpoint/2010/main" val="2572892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119">
        <p:fade/>
      </p:transition>
    </mc:Choice>
    <mc:Fallback xmlns="">
      <p:transition spd="med" advTm="4119">
        <p:fade/>
      </p:transition>
    </mc:Fallback>
  </mc:AlternateContent>
</p:sld>
</file>

<file path=ppt/theme/theme1.xml><?xml version="1.0" encoding="utf-8"?>
<a:theme xmlns:a="http://schemas.openxmlformats.org/drawingml/2006/main" name="SOA_presentation_template">
  <a:themeElements>
    <a:clrScheme name="SOA Brand Colors">
      <a:dk1>
        <a:srgbClr val="000000"/>
      </a:dk1>
      <a:lt1>
        <a:sysClr val="window" lastClr="FFFFFF"/>
      </a:lt1>
      <a:dk2>
        <a:srgbClr val="024D7C"/>
      </a:dk2>
      <a:lt2>
        <a:srgbClr val="BEBBBA"/>
      </a:lt2>
      <a:accent1>
        <a:srgbClr val="024D7C"/>
      </a:accent1>
      <a:accent2>
        <a:srgbClr val="77C4D5"/>
      </a:accent2>
      <a:accent3>
        <a:srgbClr val="D23138"/>
      </a:accent3>
      <a:accent4>
        <a:srgbClr val="FDCE07"/>
      </a:accent4>
      <a:accent5>
        <a:srgbClr val="BABF33"/>
      </a:accent5>
      <a:accent6>
        <a:srgbClr val="E27F26"/>
      </a:accent6>
      <a:hlink>
        <a:srgbClr val="D23138"/>
      </a:hlink>
      <a:folHlink>
        <a:srgbClr val="77C4D5"/>
      </a:folHlink>
    </a:clrScheme>
    <a:fontScheme name="SOA Brand Fonts">
      <a:majorFont>
        <a:latin typeface="Calibri"/>
        <a:ea typeface=""/>
        <a:cs typeface=""/>
      </a:majorFont>
      <a:minorFont>
        <a:latin typeface="Calibri Light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3" id="{DBC4A8BD-BC6F-7B47-8492-B3B3B6EB1B61}" vid="{67BEB2E9-9762-EE41-A96D-67E15819E7E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soa-presentation-template-standard (3)</Template>
  <TotalTime>29</TotalTime>
  <Words>804</Words>
  <Application>Microsoft Office PowerPoint</Application>
  <PresentationFormat>On-screen Show (4:3)</PresentationFormat>
  <Paragraphs>133</Paragraphs>
  <Slides>27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3" baseType="lpstr">
      <vt:lpstr>Microsoft YaHei</vt:lpstr>
      <vt:lpstr>Arial</vt:lpstr>
      <vt:lpstr>Calibri</vt:lpstr>
      <vt:lpstr>Calibri Light</vt:lpstr>
      <vt:lpstr>Mangal</vt:lpstr>
      <vt:lpstr>SOA_presentation_template</vt:lpstr>
      <vt:lpstr>Nominations and Elections Process</vt:lpstr>
      <vt:lpstr>About the Nominations and Elections Process</vt:lpstr>
      <vt:lpstr>Eligible Voting Members</vt:lpstr>
      <vt:lpstr>About Our Volunteers</vt:lpstr>
      <vt:lpstr>Governance and Policy Committee</vt:lpstr>
      <vt:lpstr>Nominating Committee</vt:lpstr>
      <vt:lpstr>The SOA Board’s Roster</vt:lpstr>
      <vt:lpstr>The SOA Board’s Responsibilities</vt:lpstr>
      <vt:lpstr>Our Elections Process</vt:lpstr>
      <vt:lpstr>Nominations</vt:lpstr>
      <vt:lpstr>Nominations: Criteria</vt:lpstr>
      <vt:lpstr>Nominations: Criteria</vt:lpstr>
      <vt:lpstr>Nominations: Call for Submissions</vt:lpstr>
      <vt:lpstr>Nominations: Interview</vt:lpstr>
      <vt:lpstr>Nominations: Review</vt:lpstr>
      <vt:lpstr>Petitions</vt:lpstr>
      <vt:lpstr>Petitions: Qualify by Petition</vt:lpstr>
      <vt:lpstr>Petitions: Member Support</vt:lpstr>
      <vt:lpstr>Petitions: Next Steps</vt:lpstr>
      <vt:lpstr>Finalizing Ballot for Voting</vt:lpstr>
      <vt:lpstr>Voting</vt:lpstr>
      <vt:lpstr>Voting: Slate</vt:lpstr>
      <vt:lpstr>Voting: Election Voting Open</vt:lpstr>
      <vt:lpstr>Voting: Results</vt:lpstr>
      <vt:lpstr>Voting: Other Facts</vt:lpstr>
      <vt:lpstr>Additional Questions</vt:lpstr>
      <vt:lpstr>Visit www.SOA.org/elections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Michael Nowak</dc:creator>
  <cp:lastModifiedBy>Krystalle Williams</cp:lastModifiedBy>
  <cp:revision>3</cp:revision>
  <cp:lastPrinted>2015-07-27T19:55:15Z</cp:lastPrinted>
  <dcterms:created xsi:type="dcterms:W3CDTF">2018-02-22T19:21:29Z</dcterms:created>
  <dcterms:modified xsi:type="dcterms:W3CDTF">2018-02-27T17:32:35Z</dcterms:modified>
</cp:coreProperties>
</file>